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heme/themeOverride2.xml" ContentType="application/vnd.openxmlformats-officedocument.themeOverr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7" r:id="rId1"/>
    <p:sldMasterId id="2147483679" r:id="rId2"/>
  </p:sldMasterIdLst>
  <p:notesMasterIdLst>
    <p:notesMasterId r:id="rId23"/>
  </p:notesMasterIdLst>
  <p:handoutMasterIdLst>
    <p:handoutMasterId r:id="rId24"/>
  </p:handoutMasterIdLst>
  <p:sldIdLst>
    <p:sldId id="256" r:id="rId3"/>
    <p:sldId id="283" r:id="rId4"/>
    <p:sldId id="258" r:id="rId5"/>
    <p:sldId id="282" r:id="rId6"/>
    <p:sldId id="300" r:id="rId7"/>
    <p:sldId id="301" r:id="rId8"/>
    <p:sldId id="302" r:id="rId9"/>
    <p:sldId id="303" r:id="rId10"/>
    <p:sldId id="289" r:id="rId11"/>
    <p:sldId id="290" r:id="rId12"/>
    <p:sldId id="285" r:id="rId13"/>
    <p:sldId id="287" r:id="rId14"/>
    <p:sldId id="288" r:id="rId15"/>
    <p:sldId id="291" r:id="rId16"/>
    <p:sldId id="304" r:id="rId17"/>
    <p:sldId id="296" r:id="rId18"/>
    <p:sldId id="297" r:id="rId19"/>
    <p:sldId id="298" r:id="rId20"/>
    <p:sldId id="299" r:id="rId21"/>
    <p:sldId id="286" r:id="rId22"/>
  </p:sldIdLst>
  <p:sldSz cx="12192000" cy="6858000"/>
  <p:notesSz cx="6858000" cy="9144000"/>
  <p:defaultText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CFAF6"/>
    <a:srgbClr val="E73A1C"/>
    <a:srgbClr val="F23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364" autoAdjust="0"/>
    <p:restoredTop sz="87217" autoAdjust="0"/>
  </p:normalViewPr>
  <p:slideViewPr>
    <p:cSldViewPr snapToGrid="0" snapToObjects="1">
      <p:cViewPr varScale="1">
        <p:scale>
          <a:sx n="113" d="100"/>
          <a:sy n="113" d="100"/>
        </p:scale>
        <p:origin x="1016" y="184"/>
      </p:cViewPr>
      <p:guideLst/>
    </p:cSldViewPr>
  </p:slideViewPr>
  <p:notesTextViewPr>
    <p:cViewPr>
      <p:scale>
        <a:sx n="1" d="1"/>
        <a:sy n="1" d="1"/>
      </p:scale>
      <p:origin x="0" y="0"/>
    </p:cViewPr>
  </p:notesTextViewPr>
  <p:notesViewPr>
    <p:cSldViewPr snapToGrid="0" snapToObjects="1">
      <p:cViewPr varScale="1">
        <p:scale>
          <a:sx n="99" d="100"/>
          <a:sy n="99" d="100"/>
        </p:scale>
        <p:origin x="4272" y="1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viewProps" Target="viewProp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handoutMaster" Target="handoutMasters/handout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B80404B-1ACC-9548-B742-DFF9D266645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TW"/>
          </a:p>
        </p:txBody>
      </p:sp>
      <p:sp>
        <p:nvSpPr>
          <p:cNvPr id="3" name="Date Placeholder 2">
            <a:extLst>
              <a:ext uri="{FF2B5EF4-FFF2-40B4-BE49-F238E27FC236}">
                <a16:creationId xmlns:a16="http://schemas.microsoft.com/office/drawing/2014/main" id="{C708EB3D-C7A3-4A49-8AAE-A962879C479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09901B4-F99A-9C43-8ACE-44898244FA89}" type="datetimeFigureOut">
              <a:rPr lang="en-TW" smtClean="0"/>
              <a:t>2020/9/7</a:t>
            </a:fld>
            <a:endParaRPr lang="en-TW"/>
          </a:p>
        </p:txBody>
      </p:sp>
      <p:sp>
        <p:nvSpPr>
          <p:cNvPr id="4" name="Footer Placeholder 3">
            <a:extLst>
              <a:ext uri="{FF2B5EF4-FFF2-40B4-BE49-F238E27FC236}">
                <a16:creationId xmlns:a16="http://schemas.microsoft.com/office/drawing/2014/main" id="{56B9E1A8-A63E-8E47-B87C-93FF8D93147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TW"/>
          </a:p>
        </p:txBody>
      </p:sp>
      <p:sp>
        <p:nvSpPr>
          <p:cNvPr id="5" name="Slide Number Placeholder 4">
            <a:extLst>
              <a:ext uri="{FF2B5EF4-FFF2-40B4-BE49-F238E27FC236}">
                <a16:creationId xmlns:a16="http://schemas.microsoft.com/office/drawing/2014/main" id="{D1332566-C92A-F946-9536-9E52299E8C8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984CE2D-2F39-6647-B634-43DD6C62FE4A}" type="slidenum">
              <a:rPr lang="en-TW" smtClean="0"/>
              <a:t>‹#›</a:t>
            </a:fld>
            <a:endParaRPr lang="en-TW"/>
          </a:p>
        </p:txBody>
      </p:sp>
    </p:spTree>
    <p:extLst>
      <p:ext uri="{BB962C8B-B14F-4D97-AF65-F5344CB8AC3E}">
        <p14:creationId xmlns:p14="http://schemas.microsoft.com/office/powerpoint/2010/main" val="202693772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8CB3F40-A7BC-4821-AAEA-3F8CDB0F9D9B}" type="datetimeFigureOut">
              <a:rPr lang="zh-CN" altLang="en-US" smtClean="0"/>
              <a:t>2020/9/7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DE898F-6912-403B-AFF3-C3863655EE35}" type="slidenum">
              <a:rPr lang="zh-CN" altLang="en-US" smtClean="0"/>
              <a:t>‹#›</a:t>
            </a:fld>
            <a:endParaRPr lang="zh-CN" altLang="en-US"/>
          </a:p>
        </p:txBody>
      </p:sp>
    </p:spTree>
    <p:extLst>
      <p:ext uri="{BB962C8B-B14F-4D97-AF65-F5344CB8AC3E}">
        <p14:creationId xmlns:p14="http://schemas.microsoft.com/office/powerpoint/2010/main" val="27177723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kknews.cc/code/z5q9o33.html" TargetMode="External"/><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codertw.com/%E7%A8%8B%E5%BC%8F%E8%AA%9E%E8%A8%80/634563/" TargetMode="External"/><Relationship Id="rId2" Type="http://schemas.openxmlformats.org/officeDocument/2006/relationships/slide" Target="../slides/slide4.xml"/><Relationship Id="rId1" Type="http://schemas.openxmlformats.org/officeDocument/2006/relationships/notesMaster" Target="../notesMasters/notesMaster1.xml"/><Relationship Id="rId5" Type="http://schemas.openxmlformats.org/officeDocument/2006/relationships/hyperlink" Target="https://www.cnblogs.com/zhuyuanhao/p/5387839.html" TargetMode="External"/><Relationship Id="rId4" Type="http://schemas.openxmlformats.org/officeDocument/2006/relationships/hyperlink" Target="https://blog.csdn.net/sinat_33761963/article/details/53433799"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link.zhihu.com/?target=https%3A//scikit-learn.org/stable/modules/generated/sklearn.preprocessing.StandardScaler.html%23sklearn.preprocessing.StandardScaler"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link.zhihu.com/?target=https%3A//scikit-learn.org/stable/modules/generated/sklearn.preprocessing.MinMaxScaler.html%23sklearn.preprocessing.MinMaxScaler"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link.zhihu.com/?target=https%3A//scikit-learn.org/stable/modules/generated/sklearn.preprocessing.MaxAbsScaler.html%23sklearn.preprocessing.MaxAbsScaler"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DDE898F-6912-403B-AFF3-C3863655EE35}" type="slidenum">
              <a:rPr lang="zh-CN" altLang="en-US" smtClean="0"/>
              <a:t>1</a:t>
            </a:fld>
            <a:endParaRPr lang="zh-CN" altLang="en-US"/>
          </a:p>
        </p:txBody>
      </p:sp>
    </p:spTree>
    <p:extLst>
      <p:ext uri="{BB962C8B-B14F-4D97-AF65-F5344CB8AC3E}">
        <p14:creationId xmlns:p14="http://schemas.microsoft.com/office/powerpoint/2010/main" val="31489255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DDE898F-6912-403B-AFF3-C3863655EE35}" type="slidenum">
              <a:rPr lang="zh-CN" altLang="en-US" smtClean="0"/>
              <a:t>20</a:t>
            </a:fld>
            <a:endParaRPr lang="zh-CN" altLang="en-US"/>
          </a:p>
        </p:txBody>
      </p:sp>
    </p:spTree>
    <p:extLst>
      <p:ext uri="{BB962C8B-B14F-4D97-AF65-F5344CB8AC3E}">
        <p14:creationId xmlns:p14="http://schemas.microsoft.com/office/powerpoint/2010/main" val="39842183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TW" altLang="en-US" sz="1200" b="0" i="0" kern="1200" dirty="0">
                <a:solidFill>
                  <a:schemeClr val="tx1"/>
                </a:solidFill>
                <a:effectLst/>
                <a:latin typeface="+mn-lt"/>
                <a:ea typeface="+mn-ea"/>
                <a:cs typeface="+mn-cs"/>
              </a:rPr>
              <a:t>很多演算法對數據範圍非常的敏感。因此為了要讓模型訓練的更強大，通常的做法是對特徵進行調節，使得數據更適合這些演算法。一般來說，我們在做機器學習時往往會做特徵的縮放。</a:t>
            </a:r>
            <a:br>
              <a:rPr lang="zh-TW" altLang="en-US" dirty="0"/>
            </a:br>
            <a:br>
              <a:rPr lang="zh-TW" altLang="en-US" dirty="0"/>
            </a:br>
            <a:r>
              <a:rPr lang="zh-TW" altLang="en-US" sz="1200" b="0" i="0" kern="1200" dirty="0">
                <a:solidFill>
                  <a:schemeClr val="tx1"/>
                </a:solidFill>
                <a:effectLst/>
                <a:latin typeface="+mn-lt"/>
                <a:ea typeface="+mn-ea"/>
                <a:cs typeface="+mn-cs"/>
              </a:rPr>
              <a:t>原文網址：</a:t>
            </a:r>
            <a:r>
              <a:rPr lang="en-US" sz="1200" b="0" i="0" u="none" strike="noStrike" kern="1200" dirty="0">
                <a:solidFill>
                  <a:schemeClr val="tx1"/>
                </a:solidFill>
                <a:effectLst/>
                <a:latin typeface="+mn-lt"/>
                <a:ea typeface="+mn-ea"/>
                <a:cs typeface="+mn-cs"/>
                <a:hlinkClick r:id="rId3"/>
              </a:rPr>
              <a:t>https://kknews.cc/code/z5q9o33.html</a:t>
            </a:r>
            <a:endParaRPr lang="en-TW" dirty="0"/>
          </a:p>
        </p:txBody>
      </p:sp>
      <p:sp>
        <p:nvSpPr>
          <p:cNvPr id="4" name="Slide Number Placeholder 3"/>
          <p:cNvSpPr>
            <a:spLocks noGrp="1"/>
          </p:cNvSpPr>
          <p:nvPr>
            <p:ph type="sldNum" sz="quarter" idx="5"/>
          </p:nvPr>
        </p:nvSpPr>
        <p:spPr/>
        <p:txBody>
          <a:bodyPr/>
          <a:lstStyle/>
          <a:p>
            <a:fld id="{3DDE898F-6912-403B-AFF3-C3863655EE35}" type="slidenum">
              <a:rPr lang="zh-CN" altLang="en-US" smtClean="0"/>
              <a:t>2</a:t>
            </a:fld>
            <a:endParaRPr lang="zh-CN" altLang="en-US"/>
          </a:p>
        </p:txBody>
      </p:sp>
    </p:spTree>
    <p:extLst>
      <p:ext uri="{BB962C8B-B14F-4D97-AF65-F5344CB8AC3E}">
        <p14:creationId xmlns:p14="http://schemas.microsoft.com/office/powerpoint/2010/main" val="21360299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DDE898F-6912-403B-AFF3-C3863655EE35}" type="slidenum">
              <a:rPr lang="zh-CN" altLang="en-US" smtClean="0"/>
              <a:t>3</a:t>
            </a:fld>
            <a:endParaRPr lang="zh-CN" altLang="en-US"/>
          </a:p>
        </p:txBody>
      </p:sp>
    </p:spTree>
    <p:extLst>
      <p:ext uri="{BB962C8B-B14F-4D97-AF65-F5344CB8AC3E}">
        <p14:creationId xmlns:p14="http://schemas.microsoft.com/office/powerpoint/2010/main" val="12887775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scale</a:t>
            </a:r>
            <a:r>
              <a:rPr lang="zh-TW" altLang="en-US" sz="1200" b="0" i="0" kern="1200" dirty="0">
                <a:solidFill>
                  <a:schemeClr val="tx1"/>
                </a:solidFill>
                <a:effectLst/>
                <a:latin typeface="+mn-lt"/>
                <a:ea typeface="+mn-ea"/>
                <a:cs typeface="+mn-cs"/>
              </a:rPr>
              <a:t>和</a:t>
            </a:r>
            <a:r>
              <a:rPr lang="en-US" sz="1200" b="0" i="0" kern="1200" dirty="0" err="1">
                <a:solidFill>
                  <a:schemeClr val="tx1"/>
                </a:solidFill>
                <a:effectLst/>
                <a:latin typeface="+mn-lt"/>
                <a:ea typeface="+mn-ea"/>
                <a:cs typeface="+mn-cs"/>
              </a:rPr>
              <a:t>StandardScaler</a:t>
            </a:r>
            <a:r>
              <a:rPr lang="zh-TW" altLang="en-US" sz="1200" b="0" i="0" kern="1200" dirty="0">
                <a:solidFill>
                  <a:schemeClr val="tx1"/>
                </a:solidFill>
                <a:effectLst/>
                <a:latin typeface="+mn-lt"/>
                <a:ea typeface="+mn-ea"/>
                <a:cs typeface="+mn-cs"/>
              </a:rPr>
              <a:t>可以用於迴歸模型中的目標值處理。</a:t>
            </a:r>
            <a:endParaRPr lang="en-US" altLang="zh-TW" sz="1200" b="0" i="0" kern="1200" dirty="0">
              <a:solidFill>
                <a:schemeClr val="tx1"/>
              </a:solidFill>
              <a:effectLst/>
              <a:latin typeface="+mn-lt"/>
              <a:ea typeface="+mn-ea"/>
              <a:cs typeface="+mn-cs"/>
            </a:endParaRPr>
          </a:p>
          <a:p>
            <a:endParaRPr lang="en-US" sz="1200" b="0" i="1" kern="1200" dirty="0">
              <a:solidFill>
                <a:schemeClr val="tx1"/>
              </a:solidFill>
              <a:effectLst/>
              <a:latin typeface="+mn-lt"/>
              <a:ea typeface="+mn-ea"/>
              <a:cs typeface="+mn-cs"/>
            </a:endParaRPr>
          </a:p>
          <a:p>
            <a:r>
              <a:rPr lang="en-US" dirty="0">
                <a:hlinkClick r:id="rId3"/>
              </a:rPr>
              <a:t>https://codertw.com/%E7%A8%8B%E5%BC%8F%E8%AA%9E%E8%A8%80/634563/</a:t>
            </a:r>
            <a:endParaRPr lang="en-US" dirty="0"/>
          </a:p>
          <a:p>
            <a:endParaRPr lang="en-US" dirty="0"/>
          </a:p>
          <a:p>
            <a:r>
              <a:rPr lang="en-US" dirty="0">
                <a:hlinkClick r:id="rId4"/>
              </a:rPr>
              <a:t>https://blog.csdn.net/sinat_33761963/article/details/53433799</a:t>
            </a:r>
            <a:endParaRPr lang="en-US" dirty="0"/>
          </a:p>
          <a:p>
            <a:endParaRPr lang="en-US" dirty="0"/>
          </a:p>
          <a:p>
            <a:r>
              <a:rPr lang="en-US" dirty="0">
                <a:hlinkClick r:id="rId5"/>
              </a:rPr>
              <a:t>https://www.cnblogs.com/zhuyuanhao</a:t>
            </a:r>
            <a:r>
              <a:rPr lang="en-US">
                <a:hlinkClick r:id="rId5"/>
              </a:rPr>
              <a:t>/p/5387839.html</a:t>
            </a:r>
            <a:endParaRPr lang="en-TW" dirty="0"/>
          </a:p>
        </p:txBody>
      </p:sp>
      <p:sp>
        <p:nvSpPr>
          <p:cNvPr id="4" name="Slide Number Placeholder 3"/>
          <p:cNvSpPr>
            <a:spLocks noGrp="1"/>
          </p:cNvSpPr>
          <p:nvPr>
            <p:ph type="sldNum" sz="quarter" idx="5"/>
          </p:nvPr>
        </p:nvSpPr>
        <p:spPr/>
        <p:txBody>
          <a:bodyPr/>
          <a:lstStyle/>
          <a:p>
            <a:fld id="{3DDE898F-6912-403B-AFF3-C3863655EE35}" type="slidenum">
              <a:rPr lang="zh-CN" altLang="en-US" smtClean="0"/>
              <a:t>4</a:t>
            </a:fld>
            <a:endParaRPr lang="zh-CN" altLang="en-US"/>
          </a:p>
        </p:txBody>
      </p:sp>
    </p:spTree>
    <p:extLst>
      <p:ext uri="{BB962C8B-B14F-4D97-AF65-F5344CB8AC3E}">
        <p14:creationId xmlns:p14="http://schemas.microsoft.com/office/powerpoint/2010/main" val="8449885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DDE898F-6912-403B-AFF3-C3863655EE35}" type="slidenum">
              <a:rPr lang="zh-CN" altLang="en-US" smtClean="0"/>
              <a:t>9</a:t>
            </a:fld>
            <a:endParaRPr lang="zh-CN" altLang="en-US"/>
          </a:p>
        </p:txBody>
      </p:sp>
    </p:spTree>
    <p:extLst>
      <p:ext uri="{BB962C8B-B14F-4D97-AF65-F5344CB8AC3E}">
        <p14:creationId xmlns:p14="http://schemas.microsoft.com/office/powerpoint/2010/main" val="11290869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preprocessing</a:t>
            </a:r>
            <a:r>
              <a:rPr lang="zh-TW" altLang="en-US" sz="1200" b="0" i="0" kern="1200" dirty="0">
                <a:solidFill>
                  <a:schemeClr val="tx1"/>
                </a:solidFill>
                <a:effectLst/>
                <a:latin typeface="+mn-lt"/>
                <a:ea typeface="+mn-ea"/>
                <a:cs typeface="+mn-cs"/>
              </a:rPr>
              <a:t>這個類別中提供了一個</a:t>
            </a:r>
            <a:r>
              <a:rPr lang="en-US" sz="1200" b="0" i="0" kern="1200" dirty="0" err="1">
                <a:solidFill>
                  <a:schemeClr val="tx1"/>
                </a:solidFill>
                <a:effectLst/>
                <a:latin typeface="+mn-lt"/>
                <a:ea typeface="+mn-ea"/>
                <a:cs typeface="+mn-cs"/>
              </a:rPr>
              <a:t>StandarScaler方法，我們可以使用fit</a:t>
            </a:r>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函式先</a:t>
            </a:r>
            <a:r>
              <a:rPr lang="zh-TW" altLang="en-US" sz="1200" b="0" i="0" kern="1200" dirty="0">
                <a:solidFill>
                  <a:schemeClr val="tx1"/>
                </a:solidFill>
                <a:effectLst/>
                <a:latin typeface="+mn-lt"/>
                <a:ea typeface="+mn-ea"/>
                <a:cs typeface="+mn-cs"/>
              </a:rPr>
              <a:t>對訓練數據做標準化轉換並儲存成一個</a:t>
            </a:r>
            <a:r>
              <a:rPr lang="en-US" altLang="zh-TW" sz="1200" b="0" i="0" kern="1200" dirty="0">
                <a:solidFill>
                  <a:schemeClr val="tx1"/>
                </a:solidFill>
                <a:effectLst/>
                <a:latin typeface="+mn-lt"/>
                <a:ea typeface="+mn-ea"/>
                <a:cs typeface="+mn-cs"/>
              </a:rPr>
              <a:t>scaler</a:t>
            </a:r>
            <a:r>
              <a:rPr lang="zh-TW" altLang="en-US" sz="1200" b="0" i="0" kern="1200" dirty="0">
                <a:solidFill>
                  <a:schemeClr val="tx1"/>
                </a:solidFill>
                <a:effectLst/>
                <a:latin typeface="+mn-lt"/>
                <a:ea typeface="+mn-ea"/>
                <a:cs typeface="+mn-cs"/>
              </a:rPr>
              <a:t>。未來有新的資料要進行縮放時可以直接呼叫，就不用再重新把數據放在一起再計算一次了。此方法也不會因為訓練集和測試集的資料分佈不同而導致有縮放上的誤差狀況發生</a:t>
            </a:r>
            <a:r>
              <a:rPr lang="en-US" sz="1200" b="0" i="0" kern="1200" dirty="0">
                <a:solidFill>
                  <a:schemeClr val="tx1"/>
                </a:solidFill>
                <a:effectLst/>
                <a:latin typeface="+mn-lt"/>
                <a:ea typeface="+mn-ea"/>
                <a:cs typeface="+mn-cs"/>
              </a:rPr>
              <a:t>。</a:t>
            </a:r>
            <a:r>
              <a:rPr lang="zh-TW" altLang="en-US" sz="1200" b="0" i="0" kern="1200" dirty="0">
                <a:solidFill>
                  <a:schemeClr val="tx1"/>
                </a:solidFill>
                <a:effectLst/>
                <a:latin typeface="+mn-lt"/>
                <a:ea typeface="+mn-ea"/>
                <a:cs typeface="+mn-cs"/>
              </a:rPr>
              <a:t>它可以在訓練數據集上做了標準轉換操作之後，把相同的轉換應用到測試訓練集中。</a:t>
            </a:r>
            <a:endParaRPr lang="en-US" altLang="zh-TW" sz="1200" b="0" i="0" kern="1200" dirty="0">
              <a:solidFill>
                <a:schemeClr val="tx1"/>
              </a:solidFill>
              <a:effectLst/>
              <a:latin typeface="+mn-lt"/>
              <a:ea typeface="+mn-ea"/>
              <a:cs typeface="+mn-cs"/>
            </a:endParaRPr>
          </a:p>
          <a:p>
            <a:endParaRPr lang="en-US" altLang="zh-TW" sz="1200" b="0" i="0" kern="1200" dirty="0">
              <a:solidFill>
                <a:schemeClr val="tx1"/>
              </a:solidFill>
              <a:effectLst/>
              <a:latin typeface="+mn-lt"/>
              <a:ea typeface="+mn-ea"/>
              <a:cs typeface="+mn-cs"/>
            </a:endParaRPr>
          </a:p>
          <a:p>
            <a:r>
              <a:rPr lang="zh-TW" altLang="en-US" sz="1200" b="1" i="0" kern="1200" dirty="0">
                <a:solidFill>
                  <a:schemeClr val="tx1"/>
                </a:solidFill>
                <a:effectLst/>
                <a:latin typeface="+mn-lt"/>
                <a:ea typeface="+mn-ea"/>
                <a:cs typeface="+mn-cs"/>
              </a:rPr>
              <a:t>標準化（</a:t>
            </a:r>
            <a:r>
              <a:rPr lang="en-US" sz="1200" b="1" i="0" kern="1200" dirty="0">
                <a:solidFill>
                  <a:schemeClr val="tx1"/>
                </a:solidFill>
                <a:effectLst/>
                <a:latin typeface="+mn-lt"/>
                <a:ea typeface="+mn-ea"/>
                <a:cs typeface="+mn-cs"/>
              </a:rPr>
              <a:t>Z-Score）</a:t>
            </a:r>
            <a:endParaRPr lang="en-US" altLang="zh-TW"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zh-TW" altLang="en-US" sz="1200" b="0" i="0" kern="1200" dirty="0">
                <a:solidFill>
                  <a:schemeClr val="tx1"/>
                </a:solidFill>
                <a:effectLst/>
                <a:latin typeface="+mn-lt"/>
                <a:ea typeface="+mn-ea"/>
                <a:cs typeface="+mn-cs"/>
              </a:rPr>
              <a:t>我們還可以用訓練數據的均值和方差來對測試數據進行相同的標準化處理。</a:t>
            </a:r>
            <a:r>
              <a:rPr lang="en-US" sz="1200" b="0" i="0" u="none" strike="noStrike" kern="1200" dirty="0">
                <a:solidFill>
                  <a:schemeClr val="tx1"/>
                </a:solidFill>
                <a:effectLst/>
                <a:latin typeface="+mn-lt"/>
                <a:ea typeface="+mn-ea"/>
                <a:cs typeface="+mn-cs"/>
                <a:hlinkClick r:id="rId3"/>
              </a:rPr>
              <a:t>sklearn.preprocessing.StandardScaler()</a:t>
            </a:r>
            <a:endParaRPr lang="en-TW" dirty="0"/>
          </a:p>
        </p:txBody>
      </p:sp>
      <p:sp>
        <p:nvSpPr>
          <p:cNvPr id="4" name="Slide Number Placeholder 3"/>
          <p:cNvSpPr>
            <a:spLocks noGrp="1"/>
          </p:cNvSpPr>
          <p:nvPr>
            <p:ph type="sldNum" sz="quarter" idx="5"/>
          </p:nvPr>
        </p:nvSpPr>
        <p:spPr/>
        <p:txBody>
          <a:bodyPr/>
          <a:lstStyle/>
          <a:p>
            <a:fld id="{3DDE898F-6912-403B-AFF3-C3863655EE35}" type="slidenum">
              <a:rPr lang="zh-CN" altLang="en-US" smtClean="0"/>
              <a:t>16</a:t>
            </a:fld>
            <a:endParaRPr lang="zh-CN" altLang="en-US"/>
          </a:p>
        </p:txBody>
      </p:sp>
    </p:spTree>
    <p:extLst>
      <p:ext uri="{BB962C8B-B14F-4D97-AF65-F5344CB8AC3E}">
        <p14:creationId xmlns:p14="http://schemas.microsoft.com/office/powerpoint/2010/main" val="21994058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TW" altLang="en-US" sz="1200" b="0" i="0" kern="1200" dirty="0">
                <a:solidFill>
                  <a:schemeClr val="tx1"/>
                </a:solidFill>
                <a:effectLst/>
                <a:latin typeface="+mn-lt"/>
                <a:ea typeface="+mn-ea"/>
                <a:cs typeface="+mn-cs"/>
              </a:rPr>
              <a:t>當</a:t>
            </a:r>
            <a:r>
              <a:rPr lang="en-US" sz="1200" b="0" i="0" kern="1200" dirty="0" err="1">
                <a:solidFill>
                  <a:schemeClr val="tx1"/>
                </a:solidFill>
                <a:effectLst/>
                <a:latin typeface="+mn-lt"/>
                <a:ea typeface="+mn-ea"/>
                <a:cs typeface="+mn-cs"/>
              </a:rPr>
              <a:t>MinMaxScaler</a:t>
            </a:r>
            <a:r>
              <a:rPr lang="en-US" sz="1200" b="0" i="0" kern="1200" dirty="0">
                <a:solidFill>
                  <a:schemeClr val="tx1"/>
                </a:solidFill>
                <a:effectLst/>
                <a:latin typeface="+mn-lt"/>
                <a:ea typeface="+mn-ea"/>
                <a:cs typeface="+mn-cs"/>
              </a:rPr>
              <a:t>()</a:t>
            </a:r>
            <a:r>
              <a:rPr lang="zh-TW" altLang="en-US" sz="1200" b="0" i="0" kern="1200" dirty="0">
                <a:solidFill>
                  <a:schemeClr val="tx1"/>
                </a:solidFill>
                <a:effectLst/>
                <a:latin typeface="+mn-lt"/>
                <a:ea typeface="+mn-ea"/>
                <a:cs typeface="+mn-cs"/>
              </a:rPr>
              <a:t>傳入一個參數</a:t>
            </a:r>
            <a:r>
              <a:rPr lang="en-US" sz="1200" b="0" i="0" kern="1200" dirty="0" err="1">
                <a:solidFill>
                  <a:schemeClr val="tx1"/>
                </a:solidFill>
                <a:effectLst/>
                <a:latin typeface="+mn-lt"/>
                <a:ea typeface="+mn-ea"/>
                <a:cs typeface="+mn-cs"/>
              </a:rPr>
              <a:t>feature_range</a:t>
            </a:r>
            <a:r>
              <a:rPr lang="en-US" sz="1200" b="0" i="0" kern="1200" dirty="0">
                <a:solidFill>
                  <a:schemeClr val="tx1"/>
                </a:solidFill>
                <a:effectLst/>
                <a:latin typeface="+mn-lt"/>
                <a:ea typeface="+mn-ea"/>
                <a:cs typeface="+mn-cs"/>
              </a:rPr>
              <a:t>=(min, max)，</a:t>
            </a:r>
            <a:r>
              <a:rPr lang="zh-TW" altLang="en-US" sz="1200" b="0" i="0" kern="1200" dirty="0">
                <a:solidFill>
                  <a:schemeClr val="tx1"/>
                </a:solidFill>
                <a:effectLst/>
                <a:latin typeface="+mn-lt"/>
                <a:ea typeface="+mn-ea"/>
                <a:cs typeface="+mn-cs"/>
              </a:rPr>
              <a:t>我們可以將數據縮放到我們想要的範圍內。</a:t>
            </a:r>
            <a:r>
              <a:rPr lang="en-US" sz="1200" b="0" i="0" u="none" strike="noStrike" kern="1200" dirty="0">
                <a:solidFill>
                  <a:schemeClr val="tx1"/>
                </a:solidFill>
                <a:effectLst/>
                <a:latin typeface="+mn-lt"/>
                <a:ea typeface="+mn-ea"/>
                <a:cs typeface="+mn-cs"/>
                <a:hlinkClick r:id="rId3"/>
              </a:rPr>
              <a:t>sklearn.preprocessing.MinMaxScaler()</a:t>
            </a:r>
            <a:endParaRPr lang="en-TW" dirty="0"/>
          </a:p>
        </p:txBody>
      </p:sp>
      <p:sp>
        <p:nvSpPr>
          <p:cNvPr id="4" name="Slide Number Placeholder 3"/>
          <p:cNvSpPr>
            <a:spLocks noGrp="1"/>
          </p:cNvSpPr>
          <p:nvPr>
            <p:ph type="sldNum" sz="quarter" idx="5"/>
          </p:nvPr>
        </p:nvSpPr>
        <p:spPr/>
        <p:txBody>
          <a:bodyPr/>
          <a:lstStyle/>
          <a:p>
            <a:fld id="{3DDE898F-6912-403B-AFF3-C3863655EE35}" type="slidenum">
              <a:rPr lang="zh-CN" altLang="en-US" smtClean="0"/>
              <a:t>17</a:t>
            </a:fld>
            <a:endParaRPr lang="zh-CN" altLang="en-US"/>
          </a:p>
        </p:txBody>
      </p:sp>
    </p:spTree>
    <p:extLst>
      <p:ext uri="{BB962C8B-B14F-4D97-AF65-F5344CB8AC3E}">
        <p14:creationId xmlns:p14="http://schemas.microsoft.com/office/powerpoint/2010/main" val="31683206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TW" altLang="en-US" sz="1200" b="0" i="0" kern="1200" dirty="0">
                <a:solidFill>
                  <a:schemeClr val="tx1"/>
                </a:solidFill>
                <a:effectLst/>
                <a:latin typeface="+mn-lt"/>
                <a:ea typeface="+mn-ea"/>
                <a:cs typeface="+mn-cs"/>
              </a:rPr>
              <a:t>我們還可以將數據限制在</a:t>
            </a:r>
            <a:r>
              <a:rPr lang="en-US" altLang="zh-TW" sz="1200" b="0" i="0" kern="1200" dirty="0">
                <a:solidFill>
                  <a:schemeClr val="tx1"/>
                </a:solidFill>
                <a:effectLst/>
                <a:latin typeface="+mn-lt"/>
                <a:ea typeface="+mn-ea"/>
                <a:cs typeface="+mn-cs"/>
              </a:rPr>
              <a:t>[-1</a:t>
            </a:r>
            <a:r>
              <a:rPr lang="zh-TW" altLang="en-US" sz="1200" b="0" i="0" kern="1200" dirty="0">
                <a:solidFill>
                  <a:schemeClr val="tx1"/>
                </a:solidFill>
                <a:effectLst/>
                <a:latin typeface="+mn-lt"/>
                <a:ea typeface="+mn-ea"/>
                <a:cs typeface="+mn-cs"/>
              </a:rPr>
              <a:t>， </a:t>
            </a:r>
            <a:r>
              <a:rPr lang="en-US" altLang="zh-TW" sz="1200" b="0" i="0" kern="1200" dirty="0">
                <a:solidFill>
                  <a:schemeClr val="tx1"/>
                </a:solidFill>
                <a:effectLst/>
                <a:latin typeface="+mn-lt"/>
                <a:ea typeface="+mn-ea"/>
                <a:cs typeface="+mn-cs"/>
              </a:rPr>
              <a:t>1]</a:t>
            </a:r>
            <a:r>
              <a:rPr lang="zh-TW" altLang="en-US" sz="1200" b="0" i="0" kern="1200" dirty="0">
                <a:solidFill>
                  <a:schemeClr val="tx1"/>
                </a:solidFill>
                <a:effectLst/>
                <a:latin typeface="+mn-lt"/>
                <a:ea typeface="+mn-ea"/>
                <a:cs typeface="+mn-cs"/>
              </a:rPr>
              <a:t>之間，通過除以每個特徵的最大絕對值。</a:t>
            </a:r>
            <a:r>
              <a:rPr lang="en-US" sz="1200" b="0" i="0" u="none" strike="noStrike" kern="1200" dirty="0">
                <a:solidFill>
                  <a:schemeClr val="tx1"/>
                </a:solidFill>
                <a:effectLst/>
                <a:latin typeface="+mn-lt"/>
                <a:ea typeface="+mn-ea"/>
                <a:cs typeface="+mn-cs"/>
                <a:hlinkClick r:id="rId3"/>
              </a:rPr>
              <a:t>sklearn.preprocessing.MaxAbsScaler()</a:t>
            </a:r>
            <a:endParaRPr lang="en-US" altLang="zh-TW"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zh-TW" altLang="en-US" sz="1200" b="0" i="0" kern="1200" dirty="0">
                <a:solidFill>
                  <a:schemeClr val="tx1"/>
                </a:solidFill>
                <a:effectLst/>
                <a:latin typeface="+mn-lt"/>
                <a:ea typeface="+mn-ea"/>
                <a:cs typeface="+mn-cs"/>
              </a:rPr>
              <a:t>每一行數  </a:t>
            </a:r>
            <a:r>
              <a:rPr lang="en-US" altLang="zh-TW" sz="1200" b="0" i="0" kern="1200" dirty="0">
                <a:solidFill>
                  <a:schemeClr val="tx1"/>
                </a:solidFill>
                <a:effectLst/>
                <a:latin typeface="+mn-lt"/>
                <a:ea typeface="+mn-ea"/>
                <a:cs typeface="+mn-cs"/>
              </a:rPr>
              <a:t>/ </a:t>
            </a:r>
            <a:r>
              <a:rPr lang="zh-TW" altLang="en-US" sz="1200" b="0" i="0" kern="1200" dirty="0">
                <a:solidFill>
                  <a:schemeClr val="tx1"/>
                </a:solidFill>
                <a:effectLst/>
                <a:latin typeface="+mn-lt"/>
                <a:ea typeface="+mn-ea"/>
                <a:cs typeface="+mn-cs"/>
              </a:rPr>
              <a:t>使用每一行絕對值得最大數</a:t>
            </a:r>
            <a:br>
              <a:rPr lang="zh-TW" altLang="en-US" dirty="0"/>
            </a:br>
            <a:br>
              <a:rPr lang="zh-TW" altLang="en-US" dirty="0"/>
            </a:br>
            <a:r>
              <a:rPr lang="en-US" sz="1200" b="0" i="0" kern="1200" dirty="0">
                <a:solidFill>
                  <a:schemeClr val="tx1"/>
                </a:solidFill>
                <a:effectLst/>
                <a:latin typeface="+mn-lt"/>
                <a:ea typeface="+mn-ea"/>
                <a:cs typeface="+mn-cs"/>
              </a:rPr>
              <a:t>X = X / </a:t>
            </a:r>
            <a:r>
              <a:rPr lang="en-US" sz="1200" b="0" i="0" kern="1200" dirty="0" err="1">
                <a:solidFill>
                  <a:schemeClr val="tx1"/>
                </a:solidFill>
                <a:effectLst/>
                <a:latin typeface="+mn-lt"/>
                <a:ea typeface="+mn-ea"/>
                <a:cs typeface="+mn-cs"/>
              </a:rPr>
              <a:t>X.max</a:t>
            </a:r>
            <a:endParaRPr lang="en-TW" dirty="0"/>
          </a:p>
        </p:txBody>
      </p:sp>
      <p:sp>
        <p:nvSpPr>
          <p:cNvPr id="4" name="Slide Number Placeholder 3"/>
          <p:cNvSpPr>
            <a:spLocks noGrp="1"/>
          </p:cNvSpPr>
          <p:nvPr>
            <p:ph type="sldNum" sz="quarter" idx="5"/>
          </p:nvPr>
        </p:nvSpPr>
        <p:spPr/>
        <p:txBody>
          <a:bodyPr/>
          <a:lstStyle/>
          <a:p>
            <a:fld id="{3DDE898F-6912-403B-AFF3-C3863655EE35}" type="slidenum">
              <a:rPr lang="zh-CN" altLang="en-US" smtClean="0"/>
              <a:t>18</a:t>
            </a:fld>
            <a:endParaRPr lang="zh-CN" altLang="en-US"/>
          </a:p>
        </p:txBody>
      </p:sp>
    </p:spTree>
    <p:extLst>
      <p:ext uri="{BB962C8B-B14F-4D97-AF65-F5344CB8AC3E}">
        <p14:creationId xmlns:p14="http://schemas.microsoft.com/office/powerpoint/2010/main" val="17842586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TW" altLang="en-US" sz="1200" b="0" i="0" kern="1200" dirty="0">
                <a:solidFill>
                  <a:schemeClr val="tx1"/>
                </a:solidFill>
                <a:effectLst/>
                <a:latin typeface="+mn-lt"/>
                <a:ea typeface="+mn-ea"/>
                <a:cs typeface="+mn-cs"/>
              </a:rPr>
              <a:t>當數據集中含有離群值時，使用</a:t>
            </a:r>
            <a:r>
              <a:rPr lang="en-US" altLang="zh-TW" sz="1200" b="0" i="0" kern="1200" dirty="0">
                <a:solidFill>
                  <a:schemeClr val="tx1"/>
                </a:solidFill>
                <a:effectLst/>
                <a:latin typeface="+mn-lt"/>
                <a:ea typeface="+mn-ea"/>
                <a:cs typeface="+mn-cs"/>
              </a:rPr>
              <a:t>z-score</a:t>
            </a:r>
            <a:r>
              <a:rPr lang="zh-TW" altLang="en-US" sz="1200" b="0" i="0" kern="1200" dirty="0">
                <a:solidFill>
                  <a:schemeClr val="tx1"/>
                </a:solidFill>
                <a:effectLst/>
                <a:latin typeface="+mn-lt"/>
                <a:ea typeface="+mn-ea"/>
                <a:cs typeface="+mn-cs"/>
              </a:rPr>
              <a:t>進行標準化，但是經過標準化後的數據並不理想。因為這些離群值影響了縮放的標準，導致在標準化之後容易失去離群的那些特徵。此方法可以針對這些離群值做標準化處理。</a:t>
            </a:r>
            <a:endParaRPr lang="en-US" altLang="zh-TW" sz="1200" b="0" i="0" kern="1200" dirty="0">
              <a:solidFill>
                <a:schemeClr val="tx1"/>
              </a:solidFill>
              <a:effectLst/>
              <a:latin typeface="+mn-lt"/>
              <a:ea typeface="+mn-ea"/>
              <a:cs typeface="+mn-cs"/>
            </a:endParaRPr>
          </a:p>
          <a:p>
            <a:endParaRPr lang="en-US" altLang="zh-TW" sz="1200" b="0" i="0" kern="1200" dirty="0">
              <a:solidFill>
                <a:schemeClr val="tx1"/>
              </a:solidFill>
              <a:effectLst/>
              <a:latin typeface="+mn-lt"/>
              <a:ea typeface="+mn-ea"/>
              <a:cs typeface="+mn-cs"/>
            </a:endParaRPr>
          </a:p>
          <a:p>
            <a:r>
              <a:rPr lang="en-US" altLang="zh-TW" sz="1200" b="0" i="0" kern="1200" dirty="0">
                <a:solidFill>
                  <a:schemeClr val="tx1"/>
                </a:solidFill>
                <a:effectLst/>
                <a:latin typeface="+mn-lt"/>
                <a:ea typeface="+mn-ea"/>
                <a:cs typeface="+mn-cs"/>
              </a:rPr>
              <a:t>(</a:t>
            </a:r>
            <a:r>
              <a:rPr lang="zh-TW" altLang="en-US" sz="1200" b="0" i="0" kern="1200" dirty="0">
                <a:solidFill>
                  <a:schemeClr val="tx1"/>
                </a:solidFill>
                <a:effectLst/>
                <a:latin typeface="+mn-lt"/>
                <a:ea typeface="+mn-ea"/>
                <a:cs typeface="+mn-cs"/>
              </a:rPr>
              <a:t>每數 </a:t>
            </a:r>
            <a:r>
              <a:rPr lang="en-US" altLang="zh-TW" sz="1200" b="0" i="0" kern="1200" dirty="0">
                <a:solidFill>
                  <a:schemeClr val="tx1"/>
                </a:solidFill>
                <a:effectLst/>
                <a:latin typeface="+mn-lt"/>
                <a:ea typeface="+mn-ea"/>
                <a:cs typeface="+mn-cs"/>
              </a:rPr>
              <a:t>- </a:t>
            </a:r>
            <a:r>
              <a:rPr lang="zh-TW" altLang="en-US" sz="1200" b="0" i="0" kern="1200" dirty="0">
                <a:solidFill>
                  <a:schemeClr val="tx1"/>
                </a:solidFill>
                <a:effectLst/>
                <a:latin typeface="+mn-lt"/>
                <a:ea typeface="+mn-ea"/>
                <a:cs typeface="+mn-cs"/>
              </a:rPr>
              <a:t>中位數</a:t>
            </a:r>
            <a:r>
              <a:rPr lang="en-US" altLang="zh-TW" sz="1200" b="0" i="0" kern="1200" dirty="0">
                <a:solidFill>
                  <a:schemeClr val="tx1"/>
                </a:solidFill>
                <a:effectLst/>
                <a:latin typeface="+mn-lt"/>
                <a:ea typeface="+mn-ea"/>
                <a:cs typeface="+mn-cs"/>
              </a:rPr>
              <a:t>) / </a:t>
            </a:r>
            <a:r>
              <a:rPr lang="zh-TW" altLang="en-US" sz="1200" b="0" i="0" kern="1200" dirty="0">
                <a:solidFill>
                  <a:schemeClr val="tx1"/>
                </a:solidFill>
                <a:effectLst/>
                <a:latin typeface="+mn-lt"/>
                <a:ea typeface="+mn-ea"/>
                <a:cs typeface="+mn-cs"/>
              </a:rPr>
              <a:t>四分位距</a:t>
            </a:r>
            <a:endParaRPr lang="en-US" altLang="zh-TW"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zh-TW" altLang="en-US" sz="1200" b="0" i="0" kern="1200" dirty="0">
                <a:solidFill>
                  <a:schemeClr val="tx1"/>
                </a:solidFill>
                <a:effectLst/>
                <a:latin typeface="+mn-lt"/>
                <a:ea typeface="+mn-ea"/>
                <a:cs typeface="+mn-cs"/>
              </a:rPr>
              <a:t>其中</a:t>
            </a:r>
            <a:r>
              <a:rPr lang="en-US" sz="1200" b="0" i="0" u="none" strike="noStrike" kern="1200" dirty="0" err="1">
                <a:solidFill>
                  <a:schemeClr val="tx1"/>
                </a:solidFill>
                <a:effectLst/>
                <a:latin typeface="+mn-lt"/>
                <a:ea typeface="+mn-ea"/>
                <a:cs typeface="+mn-cs"/>
              </a:rPr>
              <a:t>viv_i</a:t>
            </a:r>
            <a:r>
              <a:rPr lang="en-US" sz="1200" b="0" i="1" kern="1200" dirty="0" err="1">
                <a:solidFill>
                  <a:schemeClr val="tx1"/>
                </a:solidFill>
                <a:effectLst/>
                <a:latin typeface="+mn-lt"/>
                <a:ea typeface="+mn-ea"/>
                <a:cs typeface="+mn-cs"/>
              </a:rPr>
              <a:t>vi</a:t>
            </a:r>
            <a:r>
              <a:rPr lang="en-US" sz="1200" b="0" i="0" kern="1200" dirty="0">
                <a:solidFill>
                  <a:schemeClr val="tx1"/>
                </a:solidFill>
                <a:effectLst/>
                <a:latin typeface="+mn-lt"/>
                <a:ea typeface="+mn-ea"/>
                <a:cs typeface="+mn-cs"/>
              </a:rPr>
              <a:t>​</a:t>
            </a:r>
            <a:r>
              <a:rPr lang="zh-TW" altLang="en-US" sz="1200" b="0" i="0" kern="1200" dirty="0">
                <a:solidFill>
                  <a:schemeClr val="tx1"/>
                </a:solidFill>
                <a:effectLst/>
                <a:latin typeface="+mn-lt"/>
                <a:ea typeface="+mn-ea"/>
                <a:cs typeface="+mn-cs"/>
              </a:rPr>
              <a:t>表示样本的某个值。</a:t>
            </a:r>
            <a:r>
              <a:rPr lang="en-US" sz="1200" b="0" i="0" u="none" strike="noStrike" kern="1200" dirty="0" err="1">
                <a:solidFill>
                  <a:schemeClr val="tx1"/>
                </a:solidFill>
                <a:effectLst/>
                <a:latin typeface="+mn-lt"/>
                <a:ea typeface="+mn-ea"/>
                <a:cs typeface="+mn-cs"/>
              </a:rPr>
              <a:t>medianmedian</a:t>
            </a:r>
            <a:r>
              <a:rPr lang="en-US" sz="1200" b="0" i="1" kern="1200" dirty="0" err="1">
                <a:solidFill>
                  <a:schemeClr val="tx1"/>
                </a:solidFill>
                <a:effectLst/>
                <a:latin typeface="+mn-lt"/>
                <a:ea typeface="+mn-ea"/>
                <a:cs typeface="+mn-cs"/>
              </a:rPr>
              <a:t>median</a:t>
            </a:r>
            <a:r>
              <a:rPr lang="zh-TW" altLang="en-US" sz="1200" b="0" i="0" kern="1200" dirty="0">
                <a:solidFill>
                  <a:schemeClr val="tx1"/>
                </a:solidFill>
                <a:effectLst/>
                <a:latin typeface="+mn-lt"/>
                <a:ea typeface="+mn-ea"/>
                <a:cs typeface="+mn-cs"/>
              </a:rPr>
              <a:t>是样本的中位数，</a:t>
            </a:r>
            <a:r>
              <a:rPr lang="en-US" sz="1200" b="0" i="0" u="none" strike="noStrike" kern="1200" dirty="0">
                <a:solidFill>
                  <a:schemeClr val="tx1"/>
                </a:solidFill>
                <a:effectLst/>
                <a:latin typeface="+mn-lt"/>
                <a:ea typeface="+mn-ea"/>
                <a:cs typeface="+mn-cs"/>
              </a:rPr>
              <a:t>IQRIQR</a:t>
            </a:r>
            <a:r>
              <a:rPr lang="en-US" sz="1200" b="0" i="1" kern="1200" dirty="0">
                <a:solidFill>
                  <a:schemeClr val="tx1"/>
                </a:solidFill>
                <a:effectLst/>
                <a:latin typeface="+mn-lt"/>
                <a:ea typeface="+mn-ea"/>
                <a:cs typeface="+mn-cs"/>
              </a:rPr>
              <a:t>IQR</a:t>
            </a:r>
            <a:r>
              <a:rPr lang="zh-TW" altLang="en-US" sz="1200" b="0" i="0" kern="1200" dirty="0">
                <a:solidFill>
                  <a:schemeClr val="tx1"/>
                </a:solidFill>
                <a:effectLst/>
                <a:latin typeface="+mn-lt"/>
                <a:ea typeface="+mn-ea"/>
                <a:cs typeface="+mn-cs"/>
              </a:rPr>
              <a:t>是样本的 </a:t>
            </a:r>
            <a:r>
              <a:rPr lang="zh-TW" altLang="en-US" dirty="0"/>
              <a:t>四分位距</a:t>
            </a:r>
            <a:endParaRPr lang="en-TW" dirty="0"/>
          </a:p>
        </p:txBody>
      </p:sp>
      <p:sp>
        <p:nvSpPr>
          <p:cNvPr id="4" name="Slide Number Placeholder 3"/>
          <p:cNvSpPr>
            <a:spLocks noGrp="1"/>
          </p:cNvSpPr>
          <p:nvPr>
            <p:ph type="sldNum" sz="quarter" idx="5"/>
          </p:nvPr>
        </p:nvSpPr>
        <p:spPr/>
        <p:txBody>
          <a:bodyPr/>
          <a:lstStyle/>
          <a:p>
            <a:fld id="{3DDE898F-6912-403B-AFF3-C3863655EE35}" type="slidenum">
              <a:rPr lang="zh-CN" altLang="en-US" smtClean="0"/>
              <a:t>19</a:t>
            </a:fld>
            <a:endParaRPr lang="zh-CN" altLang="en-US"/>
          </a:p>
        </p:txBody>
      </p:sp>
    </p:spTree>
    <p:extLst>
      <p:ext uri="{BB962C8B-B14F-4D97-AF65-F5344CB8AC3E}">
        <p14:creationId xmlns:p14="http://schemas.microsoft.com/office/powerpoint/2010/main" val="2499485592"/>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image" Target="../media/image9.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www.officeplus.cn/Template/Home.shtml" TargetMode="External"/><Relationship Id="rId2" Type="http://schemas.openxmlformats.org/officeDocument/2006/relationships/image" Target="../media/image12.jpg"/><Relationship Id="rId1" Type="http://schemas.openxmlformats.org/officeDocument/2006/relationships/slideMaster" Target="../slideMasters/slideMaster2.xml"/><Relationship Id="rId5" Type="http://schemas.microsoft.com/office/2007/relationships/hdphoto" Target="../media/hdphoto3.wdp"/><Relationship Id="rId4" Type="http://schemas.openxmlformats.org/officeDocument/2006/relationships/image" Target="../media/image13.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5.jpg"/><Relationship Id="rId7" Type="http://schemas.microsoft.com/office/2007/relationships/hdphoto" Target="../media/hdphoto3.wdp"/><Relationship Id="rId2" Type="http://schemas.openxmlformats.org/officeDocument/2006/relationships/image" Target="../media/image14.png"/><Relationship Id="rId1" Type="http://schemas.openxmlformats.org/officeDocument/2006/relationships/slideMaster" Target="../slideMasters/slideMaster2.xml"/><Relationship Id="rId6" Type="http://schemas.openxmlformats.org/officeDocument/2006/relationships/image" Target="../media/image13.png"/><Relationship Id="rId5" Type="http://schemas.openxmlformats.org/officeDocument/2006/relationships/hyperlink" Target="http://www.officeplus.cn/Template/Home.shtml" TargetMode="External"/><Relationship Id="rId4" Type="http://schemas.openxmlformats.org/officeDocument/2006/relationships/image" Target="../media/image16.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 Id="rId4" Type="http://schemas.openxmlformats.org/officeDocument/2006/relationships/image" Target="../media/image9.png"/></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封面页">
    <p:spTree>
      <p:nvGrpSpPr>
        <p:cNvPr id="1" name=""/>
        <p:cNvGrpSpPr/>
        <p:nvPr/>
      </p:nvGrpSpPr>
      <p:grpSpPr>
        <a:xfrm>
          <a:off x="0" y="0"/>
          <a:ext cx="0" cy="0"/>
          <a:chOff x="0" y="0"/>
          <a:chExt cx="0" cy="0"/>
        </a:xfrm>
      </p:grpSpPr>
      <p:sp>
        <p:nvSpPr>
          <p:cNvPr id="2" name="椭圆 1"/>
          <p:cNvSpPr/>
          <p:nvPr userDrawn="1"/>
        </p:nvSpPr>
        <p:spPr>
          <a:xfrm>
            <a:off x="356528" y="-2244295"/>
            <a:ext cx="11441772" cy="11441766"/>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 name="椭圆 2"/>
          <p:cNvSpPr/>
          <p:nvPr userDrawn="1"/>
        </p:nvSpPr>
        <p:spPr>
          <a:xfrm>
            <a:off x="3789144" y="4551145"/>
            <a:ext cx="4613712" cy="461371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 name="椭圆 3"/>
          <p:cNvSpPr/>
          <p:nvPr userDrawn="1"/>
        </p:nvSpPr>
        <p:spPr>
          <a:xfrm>
            <a:off x="4222279" y="4960420"/>
            <a:ext cx="3747440" cy="374743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 name="椭圆 4"/>
          <p:cNvSpPr/>
          <p:nvPr userDrawn="1"/>
        </p:nvSpPr>
        <p:spPr>
          <a:xfrm>
            <a:off x="4693915" y="5432056"/>
            <a:ext cx="2804166" cy="280416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cxnSp>
        <p:nvCxnSpPr>
          <p:cNvPr id="7" name="直接箭头连接符 6"/>
          <p:cNvCxnSpPr/>
          <p:nvPr userDrawn="1"/>
        </p:nvCxnSpPr>
        <p:spPr>
          <a:xfrm>
            <a:off x="3062868" y="3204389"/>
            <a:ext cx="6029093" cy="0"/>
          </a:xfrm>
          <a:prstGeom prst="straightConnector1">
            <a:avLst/>
          </a:prstGeom>
          <a:ln>
            <a:solidFill>
              <a:srgbClr val="E6CDAD"/>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13" name="文本占位符 11"/>
          <p:cNvSpPr>
            <a:spLocks noGrp="1"/>
          </p:cNvSpPr>
          <p:nvPr>
            <p:ph type="body" sz="quarter" idx="11" hasCustomPrompt="1"/>
          </p:nvPr>
        </p:nvSpPr>
        <p:spPr>
          <a:xfrm>
            <a:off x="3327400" y="1123404"/>
            <a:ext cx="5537200" cy="2391424"/>
          </a:xfrm>
          <a:prstGeom prst="rect">
            <a:avLst/>
          </a:prstGeom>
        </p:spPr>
        <p:txBody>
          <a:bodyPr>
            <a:spAutoFit/>
          </a:bodyPr>
          <a:lstStyle>
            <a:lvl1pPr marL="0" indent="0" algn="ctr">
              <a:buNone/>
              <a:defRPr sz="16600" b="1">
                <a:solidFill>
                  <a:schemeClr val="accent1"/>
                </a:solidFill>
              </a:defRPr>
            </a:lvl1pPr>
          </a:lstStyle>
          <a:p>
            <a:pPr lvl="0"/>
            <a:r>
              <a:rPr lang="en-US" altLang="zh-CN" dirty="0"/>
              <a:t>2016</a:t>
            </a:r>
            <a:endParaRPr lang="zh-CN" altLang="en-US" dirty="0"/>
          </a:p>
        </p:txBody>
      </p:sp>
      <p:sp>
        <p:nvSpPr>
          <p:cNvPr id="14" name="文本占位符 11"/>
          <p:cNvSpPr>
            <a:spLocks noGrp="1"/>
          </p:cNvSpPr>
          <p:nvPr>
            <p:ph type="body" sz="quarter" idx="12" hasCustomPrompt="1"/>
          </p:nvPr>
        </p:nvSpPr>
        <p:spPr>
          <a:xfrm>
            <a:off x="2628900" y="3292990"/>
            <a:ext cx="6934200" cy="757130"/>
          </a:xfrm>
          <a:prstGeom prst="rect">
            <a:avLst/>
          </a:prstGeom>
        </p:spPr>
        <p:txBody>
          <a:bodyPr wrap="square">
            <a:spAutoFit/>
          </a:bodyPr>
          <a:lstStyle>
            <a:lvl1pPr marL="0" indent="0" algn="ctr">
              <a:buNone/>
              <a:defRPr sz="4800" b="1">
                <a:solidFill>
                  <a:schemeClr val="accent1"/>
                </a:solidFill>
              </a:defRPr>
            </a:lvl1pPr>
          </a:lstStyle>
          <a:p>
            <a:pPr lvl="0"/>
            <a:r>
              <a:rPr lang="zh-CN" altLang="en-US" dirty="0"/>
              <a:t>物流行业公司年终总结</a:t>
            </a:r>
          </a:p>
        </p:txBody>
      </p:sp>
      <p:sp>
        <p:nvSpPr>
          <p:cNvPr id="15" name="文本占位符 11"/>
          <p:cNvSpPr>
            <a:spLocks noGrp="1"/>
          </p:cNvSpPr>
          <p:nvPr>
            <p:ph type="body" sz="quarter" idx="13" hasCustomPrompt="1"/>
          </p:nvPr>
        </p:nvSpPr>
        <p:spPr>
          <a:xfrm>
            <a:off x="3353733" y="4103389"/>
            <a:ext cx="5537200" cy="341632"/>
          </a:xfrm>
          <a:prstGeom prst="rect">
            <a:avLst/>
          </a:prstGeom>
        </p:spPr>
        <p:txBody>
          <a:bodyPr>
            <a:spAutoFit/>
          </a:bodyPr>
          <a:lstStyle>
            <a:lvl1pPr marL="0" indent="0" algn="ctr">
              <a:buNone/>
              <a:defRPr sz="1800" b="0">
                <a:solidFill>
                  <a:schemeClr val="accent1"/>
                </a:solidFill>
              </a:defRPr>
            </a:lvl1pPr>
          </a:lstStyle>
          <a:p>
            <a:pPr lvl="0"/>
            <a:r>
              <a:rPr lang="en-US" altLang="zh-CN" dirty="0"/>
              <a:t>PRESENTED BY OfficePLUS</a:t>
            </a:r>
          </a:p>
        </p:txBody>
      </p:sp>
      <p:pic>
        <p:nvPicPr>
          <p:cNvPr id="10" name="Picture 9">
            <a:extLst>
              <a:ext uri="{FF2B5EF4-FFF2-40B4-BE49-F238E27FC236}">
                <a16:creationId xmlns:a16="http://schemas.microsoft.com/office/drawing/2014/main" id="{23B5F092-6AAF-6C44-A747-FAB0F0A409C1}"/>
              </a:ext>
            </a:extLst>
          </p:cNvPr>
          <p:cNvPicPr>
            <a:picLocks noChangeAspect="1"/>
          </p:cNvPicPr>
          <p:nvPr userDrawn="1"/>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Lst>
          </a:blip>
          <a:stretch>
            <a:fillRect/>
          </a:stretch>
        </p:blipFill>
        <p:spPr>
          <a:xfrm>
            <a:off x="5686534" y="5595813"/>
            <a:ext cx="818931" cy="818931"/>
          </a:xfrm>
          <a:prstGeom prst="rect">
            <a:avLst/>
          </a:prstGeom>
        </p:spPr>
      </p:pic>
      <p:sp>
        <p:nvSpPr>
          <p:cNvPr id="16" name="文本占位符 11">
            <a:extLst>
              <a:ext uri="{FF2B5EF4-FFF2-40B4-BE49-F238E27FC236}">
                <a16:creationId xmlns:a16="http://schemas.microsoft.com/office/drawing/2014/main" id="{E3E601F6-F35B-824B-A76E-D634F5876739}"/>
              </a:ext>
            </a:extLst>
          </p:cNvPr>
          <p:cNvSpPr>
            <a:spLocks noGrp="1"/>
          </p:cNvSpPr>
          <p:nvPr>
            <p:ph type="body" sz="quarter" idx="14" hasCustomPrompt="1"/>
          </p:nvPr>
        </p:nvSpPr>
        <p:spPr>
          <a:xfrm>
            <a:off x="4693915" y="6407685"/>
            <a:ext cx="2804166" cy="341632"/>
          </a:xfrm>
          <a:prstGeom prst="rect">
            <a:avLst/>
          </a:prstGeom>
        </p:spPr>
        <p:txBody>
          <a:bodyPr wrap="square">
            <a:spAutoFit/>
          </a:bodyPr>
          <a:lstStyle>
            <a:lvl1pPr marL="0" indent="0" algn="ctr">
              <a:buNone/>
              <a:defRPr sz="1800" b="0">
                <a:solidFill>
                  <a:schemeClr val="accent4"/>
                </a:solidFill>
              </a:defRPr>
            </a:lvl1pPr>
          </a:lstStyle>
          <a:p>
            <a:pPr lvl="0"/>
            <a:r>
              <a:rPr lang="zh-TW" altLang="en-US" dirty="0"/>
              <a:t>第</a:t>
            </a:r>
            <a:r>
              <a:rPr lang="en-US" altLang="zh-TW" dirty="0"/>
              <a:t>12</a:t>
            </a:r>
            <a:r>
              <a:rPr lang="zh-TW" altLang="en-US" dirty="0"/>
              <a:t>屆 </a:t>
            </a:r>
            <a:r>
              <a:rPr lang="en-US" altLang="zh-CN" dirty="0" err="1"/>
              <a:t>iT</a:t>
            </a:r>
            <a:r>
              <a:rPr lang="zh-TW" altLang="en-US" dirty="0"/>
              <a:t>邦幫忙 鐵人賽</a:t>
            </a:r>
          </a:p>
        </p:txBody>
      </p:sp>
    </p:spTree>
    <p:extLst>
      <p:ext uri="{BB962C8B-B14F-4D97-AF65-F5344CB8AC3E}">
        <p14:creationId xmlns:p14="http://schemas.microsoft.com/office/powerpoint/2010/main" val="2982501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模板使用技巧2">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554DB237-C74A-4BA8-A097-6A053DD3C747}"/>
              </a:ext>
            </a:extLst>
          </p:cNvPr>
          <p:cNvSpPr/>
          <p:nvPr userDrawn="1"/>
        </p:nvSpPr>
        <p:spPr>
          <a:xfrm>
            <a:off x="440603" y="759873"/>
            <a:ext cx="1750800" cy="369332"/>
          </a:xfrm>
          <a:prstGeom prst="rect">
            <a:avLst/>
          </a:prstGeom>
        </p:spPr>
        <p:txBody>
          <a:bodyPr wrap="none">
            <a:spAutoFit/>
          </a:bodyPr>
          <a:lstStyle/>
          <a:p>
            <a:pPr defTabSz="609585"/>
            <a:r>
              <a:rPr lang="zh-CN" altLang="en-US" sz="1800">
                <a:solidFill>
                  <a:schemeClr val="tx1">
                    <a:lumMod val="75000"/>
                    <a:lumOff val="25000"/>
                  </a:schemeClr>
                </a:solidFill>
                <a:latin typeface="Segoe UI Light"/>
                <a:ea typeface="微软雅黑"/>
                <a:cs typeface="Segoe UI Light"/>
              </a:rPr>
              <a:t>模板使用技巧</a:t>
            </a:r>
            <a:r>
              <a:rPr lang="en-US" altLang="zh-CN" sz="1800">
                <a:solidFill>
                  <a:schemeClr val="tx1">
                    <a:lumMod val="75000"/>
                    <a:lumOff val="25000"/>
                  </a:schemeClr>
                </a:solidFill>
                <a:latin typeface="Segoe UI Light"/>
                <a:ea typeface="微软雅黑"/>
                <a:cs typeface="Segoe UI Light"/>
              </a:rPr>
              <a:t> 2</a:t>
            </a:r>
            <a:endParaRPr lang="zh-CN" altLang="en-US" sz="1800" dirty="0">
              <a:solidFill>
                <a:schemeClr val="tx1">
                  <a:lumMod val="75000"/>
                  <a:lumOff val="25000"/>
                </a:schemeClr>
              </a:solidFill>
              <a:latin typeface="Segoe UI Light"/>
              <a:ea typeface="微软雅黑"/>
              <a:cs typeface="Segoe UI Light"/>
            </a:endParaRPr>
          </a:p>
        </p:txBody>
      </p:sp>
      <p:sp>
        <p:nvSpPr>
          <p:cNvPr id="4" name="矩形 3">
            <a:extLst>
              <a:ext uri="{FF2B5EF4-FFF2-40B4-BE49-F238E27FC236}">
                <a16:creationId xmlns:a16="http://schemas.microsoft.com/office/drawing/2014/main" id="{4172DAD1-F67C-4AB8-ACEF-004237CB3D3F}"/>
              </a:ext>
            </a:extLst>
          </p:cNvPr>
          <p:cNvSpPr/>
          <p:nvPr userDrawn="1"/>
        </p:nvSpPr>
        <p:spPr>
          <a:xfrm>
            <a:off x="440603" y="182445"/>
            <a:ext cx="777777" cy="246221"/>
          </a:xfrm>
          <a:prstGeom prst="rect">
            <a:avLst/>
          </a:prstGeom>
        </p:spPr>
        <p:txBody>
          <a:bodyPr wrap="none">
            <a:spAutoFit/>
          </a:bodyPr>
          <a:lstStyle/>
          <a:p>
            <a:pPr defTabSz="609585"/>
            <a:r>
              <a:rPr kumimoji="1" lang="en-US" altLang="zh-CN" sz="1000" dirty="0">
                <a:solidFill>
                  <a:schemeClr val="tx1">
                    <a:lumMod val="75000"/>
                    <a:lumOff val="25000"/>
                  </a:schemeClr>
                </a:solidFill>
                <a:latin typeface="Segoe UI Light"/>
                <a:ea typeface="微软雅黑" charset="0"/>
                <a:cs typeface="Segoe UI Light"/>
              </a:rPr>
              <a:t>OfficePLUS</a:t>
            </a:r>
            <a:endParaRPr lang="zh-CN" altLang="en-US" sz="1000" dirty="0">
              <a:solidFill>
                <a:schemeClr val="tx1">
                  <a:lumMod val="75000"/>
                  <a:lumOff val="25000"/>
                </a:schemeClr>
              </a:solidFill>
              <a:latin typeface="Segoe UI Light"/>
              <a:ea typeface="微软雅黑" charset="0"/>
              <a:cs typeface="Segoe UI Light"/>
            </a:endParaRPr>
          </a:p>
        </p:txBody>
      </p:sp>
      <p:pic>
        <p:nvPicPr>
          <p:cNvPr id="5" name="图片 4">
            <a:extLst>
              <a:ext uri="{FF2B5EF4-FFF2-40B4-BE49-F238E27FC236}">
                <a16:creationId xmlns:a16="http://schemas.microsoft.com/office/drawing/2014/main" id="{F300B558-79C0-475E-84A0-11700A36CAB6}"/>
              </a:ext>
            </a:extLst>
          </p:cNvPr>
          <p:cNvPicPr>
            <a:picLocks noChangeAspect="1"/>
          </p:cNvPicPr>
          <p:nvPr userDrawn="1"/>
        </p:nvPicPr>
        <p:blipFill>
          <a:blip r:embed="rId2"/>
          <a:stretch>
            <a:fillRect/>
          </a:stretch>
        </p:blipFill>
        <p:spPr>
          <a:xfrm>
            <a:off x="431800" y="2138895"/>
            <a:ext cx="5295899" cy="3847021"/>
          </a:xfrm>
          <a:prstGeom prst="rect">
            <a:avLst/>
          </a:prstGeom>
          <a:ln>
            <a:solidFill>
              <a:schemeClr val="bg1">
                <a:lumMod val="65000"/>
              </a:schemeClr>
            </a:solidFill>
          </a:ln>
        </p:spPr>
      </p:pic>
      <p:pic>
        <p:nvPicPr>
          <p:cNvPr id="6" name="图片 5">
            <a:extLst>
              <a:ext uri="{FF2B5EF4-FFF2-40B4-BE49-F238E27FC236}">
                <a16:creationId xmlns:a16="http://schemas.microsoft.com/office/drawing/2014/main" id="{ADFDE997-A67B-4FD0-B6AC-78D1EFE63489}"/>
              </a:ext>
            </a:extLst>
          </p:cNvPr>
          <p:cNvPicPr>
            <a:picLocks noChangeAspect="1"/>
          </p:cNvPicPr>
          <p:nvPr userDrawn="1"/>
        </p:nvPicPr>
        <p:blipFill>
          <a:blip r:embed="rId3"/>
          <a:stretch>
            <a:fillRect/>
          </a:stretch>
        </p:blipFill>
        <p:spPr>
          <a:xfrm>
            <a:off x="6464301" y="2138895"/>
            <a:ext cx="5295900" cy="3847022"/>
          </a:xfrm>
          <a:prstGeom prst="rect">
            <a:avLst/>
          </a:prstGeom>
          <a:ln>
            <a:solidFill>
              <a:schemeClr val="bg1">
                <a:lumMod val="65000"/>
              </a:schemeClr>
            </a:solidFill>
          </a:ln>
        </p:spPr>
      </p:pic>
      <p:sp>
        <p:nvSpPr>
          <p:cNvPr id="7" name="文本框 6">
            <a:extLst>
              <a:ext uri="{FF2B5EF4-FFF2-40B4-BE49-F238E27FC236}">
                <a16:creationId xmlns:a16="http://schemas.microsoft.com/office/drawing/2014/main" id="{3E1E676E-E869-48CE-BFB9-1C7FC981B376}"/>
              </a:ext>
            </a:extLst>
          </p:cNvPr>
          <p:cNvSpPr txBox="1"/>
          <p:nvPr userDrawn="1"/>
        </p:nvSpPr>
        <p:spPr>
          <a:xfrm>
            <a:off x="431800" y="1174234"/>
            <a:ext cx="3467616" cy="584775"/>
          </a:xfrm>
          <a:prstGeom prst="rect">
            <a:avLst/>
          </a:prstGeom>
          <a:noFill/>
        </p:spPr>
        <p:txBody>
          <a:bodyPr wrap="none" rtlCol="0">
            <a:spAutoFit/>
          </a:bodyPr>
          <a:lstStyle/>
          <a:p>
            <a:r>
              <a:rPr lang="zh-CN" altLang="en-US" sz="3200" b="1">
                <a:solidFill>
                  <a:schemeClr val="tx1">
                    <a:lumMod val="85000"/>
                    <a:lumOff val="15000"/>
                  </a:schemeClr>
                </a:solidFill>
                <a:latin typeface="微软雅黑" panose="020B0503020204020204" pitchFamily="34" charset="-122"/>
                <a:ea typeface="微软雅黑" panose="020B0503020204020204" pitchFamily="34" charset="-122"/>
              </a:rPr>
              <a:t>随时添加模板样式</a:t>
            </a:r>
            <a:endParaRPr lang="en-US" sz="3200" b="1">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a16="http://schemas.microsoft.com/office/drawing/2014/main" id="{7768A42A-9DCD-4784-A3EF-F1D80ADC183F}"/>
              </a:ext>
            </a:extLst>
          </p:cNvPr>
          <p:cNvSpPr txBox="1"/>
          <p:nvPr userDrawn="1"/>
        </p:nvSpPr>
        <p:spPr>
          <a:xfrm>
            <a:off x="333477" y="6061002"/>
            <a:ext cx="3010761"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1.</a:t>
            </a:r>
            <a:r>
              <a:rPr lang="zh-CN" altLang="en-US" sz="1200" spc="150">
                <a:latin typeface="微软雅黑" panose="020B0503020204020204" pitchFamily="34" charset="-122"/>
                <a:ea typeface="微软雅黑" panose="020B0503020204020204" pitchFamily="34" charset="-122"/>
              </a:rPr>
              <a:t> 选择“开始”</a:t>
            </a:r>
            <a:r>
              <a:rPr lang="en-US" altLang="zh-CN" sz="1200" spc="150">
                <a:latin typeface="微软雅黑" panose="020B0503020204020204" pitchFamily="34" charset="-122"/>
                <a:ea typeface="微软雅黑" panose="020B0503020204020204" pitchFamily="34" charset="-122"/>
              </a:rPr>
              <a:t>-</a:t>
            </a:r>
            <a:r>
              <a:rPr lang="zh-CN" altLang="en-US" sz="1200" spc="150">
                <a:latin typeface="微软雅黑" panose="020B0503020204020204" pitchFamily="34" charset="-122"/>
                <a:ea typeface="微软雅黑" panose="020B0503020204020204" pitchFamily="34" charset="-122"/>
              </a:rPr>
              <a:t>“新建幻灯片”；</a:t>
            </a:r>
            <a:endParaRPr lang="en-US" sz="1200" spc="150">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BF8689A3-CABF-445F-829F-6396154A55D1}"/>
              </a:ext>
            </a:extLst>
          </p:cNvPr>
          <p:cNvSpPr txBox="1"/>
          <p:nvPr userDrawn="1"/>
        </p:nvSpPr>
        <p:spPr>
          <a:xfrm>
            <a:off x="6360651" y="6061002"/>
            <a:ext cx="5256567"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2.</a:t>
            </a:r>
            <a:r>
              <a:rPr lang="zh-CN" altLang="en-US" sz="1200" spc="150">
                <a:latin typeface="微软雅黑" panose="020B0503020204020204" pitchFamily="34" charset="-122"/>
                <a:ea typeface="微软雅黑" panose="020B0503020204020204" pitchFamily="34" charset="-122"/>
              </a:rPr>
              <a:t> 选择你需要的页面，如封面页，目录页，副标题页，内容页等</a:t>
            </a:r>
            <a:r>
              <a:rPr lang="en-US" altLang="zh-CN" sz="1200" spc="150">
                <a:latin typeface="微软雅黑" panose="020B0503020204020204" pitchFamily="34" charset="-122"/>
                <a:ea typeface="微软雅黑" panose="020B0503020204020204" pitchFamily="34" charset="-122"/>
              </a:rPr>
              <a:t>…</a:t>
            </a:r>
            <a:endParaRPr lang="en-US" sz="1200" spc="150">
              <a:latin typeface="微软雅黑" panose="020B0503020204020204" pitchFamily="34" charset="-122"/>
              <a:ea typeface="微软雅黑" panose="020B0503020204020204" pitchFamily="34" charset="-122"/>
            </a:endParaRPr>
          </a:p>
        </p:txBody>
      </p:sp>
      <p:pic>
        <p:nvPicPr>
          <p:cNvPr id="10" name="图片 9">
            <a:extLst>
              <a:ext uri="{FF2B5EF4-FFF2-40B4-BE49-F238E27FC236}">
                <a16:creationId xmlns:a16="http://schemas.microsoft.com/office/drawing/2014/main" id="{D7C9996A-24BA-4EE9-BA5A-589E1841918D}"/>
              </a:ext>
            </a:extLst>
          </p:cNvPr>
          <p:cNvPicPr>
            <a:picLocks noChangeAspect="1"/>
          </p:cNvPicPr>
          <p:nvPr userDrawn="1"/>
        </p:nvPicPr>
        <p:blipFill>
          <a:blip r:embed="rId4"/>
          <a:stretch>
            <a:fillRect/>
          </a:stretch>
        </p:blipFill>
        <p:spPr>
          <a:xfrm>
            <a:off x="700878" y="2428358"/>
            <a:ext cx="819667" cy="81966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0883175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关注服务号">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F3BB9638-2D2F-48B1-A8CF-673B237DCC17}"/>
              </a:ext>
            </a:extLst>
          </p:cNvPr>
          <p:cNvSpPr/>
          <p:nvPr userDrawn="1"/>
        </p:nvSpPr>
        <p:spPr>
          <a:xfrm>
            <a:off x="0" y="3429000"/>
            <a:ext cx="12192000" cy="3429000"/>
          </a:xfrm>
          <a:prstGeom prst="rect">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4" name="矩形: 圆角 3">
            <a:extLst>
              <a:ext uri="{FF2B5EF4-FFF2-40B4-BE49-F238E27FC236}">
                <a16:creationId xmlns:a16="http://schemas.microsoft.com/office/drawing/2014/main" id="{120C7C91-35F0-46E5-B511-2314CED2655F}"/>
              </a:ext>
            </a:extLst>
          </p:cNvPr>
          <p:cNvSpPr/>
          <p:nvPr userDrawn="1"/>
        </p:nvSpPr>
        <p:spPr>
          <a:xfrm>
            <a:off x="1079465" y="1527629"/>
            <a:ext cx="3802742" cy="3802742"/>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pic>
        <p:nvPicPr>
          <p:cNvPr id="5" name="图片 4" descr="图片包含 纵横字谜, 文字&#10;&#10;已生成极高可信度的说明">
            <a:extLst>
              <a:ext uri="{FF2B5EF4-FFF2-40B4-BE49-F238E27FC236}">
                <a16:creationId xmlns:a16="http://schemas.microsoft.com/office/drawing/2014/main" id="{25779B21-3BC1-4E47-8650-6B0E785B5142}"/>
              </a:ext>
            </a:extLst>
          </p:cNvPr>
          <p:cNvPicPr>
            <a:picLocks noChangeAspect="1"/>
          </p:cNvPicPr>
          <p:nvPr userDrawn="1"/>
        </p:nvPicPr>
        <p:blipFill>
          <a:blip r:embed="rId2">
            <a:clrChange>
              <a:clrFrom>
                <a:srgbClr val="FFFFFF"/>
              </a:clrFrom>
              <a:clrTo>
                <a:srgbClr val="FFFFFF">
                  <a:alpha val="0"/>
                </a:srgbClr>
              </a:clrTo>
            </a:clrChange>
          </a:blip>
          <a:stretch>
            <a:fillRect/>
          </a:stretch>
        </p:blipFill>
        <p:spPr>
          <a:xfrm>
            <a:off x="1308065" y="1756229"/>
            <a:ext cx="3345542" cy="3345542"/>
          </a:xfrm>
          <a:prstGeom prst="rect">
            <a:avLst/>
          </a:prstGeom>
        </p:spPr>
      </p:pic>
      <p:sp>
        <p:nvSpPr>
          <p:cNvPr id="6" name="文本框 5">
            <a:extLst>
              <a:ext uri="{FF2B5EF4-FFF2-40B4-BE49-F238E27FC236}">
                <a16:creationId xmlns:a16="http://schemas.microsoft.com/office/drawing/2014/main" id="{343024A3-25F7-4B9A-9876-36F35421F6E6}"/>
              </a:ext>
            </a:extLst>
          </p:cNvPr>
          <p:cNvSpPr txBox="1"/>
          <p:nvPr userDrawn="1"/>
        </p:nvSpPr>
        <p:spPr>
          <a:xfrm>
            <a:off x="5239657" y="1566506"/>
            <a:ext cx="6013185" cy="3549241"/>
          </a:xfrm>
          <a:prstGeom prst="rect">
            <a:avLst/>
          </a:prstGeom>
          <a:noFill/>
        </p:spPr>
        <p:txBody>
          <a:bodyPr wrap="none" rtlCol="0">
            <a:spAutoFit/>
          </a:bodyPr>
          <a:lstStyle/>
          <a:p>
            <a:pPr>
              <a:lnSpc>
                <a:spcPct val="150000"/>
              </a:lnSpc>
              <a:spcBef>
                <a:spcPts val="600"/>
              </a:spcBef>
            </a:pPr>
            <a:r>
              <a:rPr lang="zh-CN" altLang="en-US"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办公模板更新</a:t>
            </a:r>
            <a:endParaRPr lang="en-US" altLang="zh-CN"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nSpc>
                <a:spcPct val="150000"/>
              </a:lnSpc>
              <a:spcBef>
                <a:spcPts val="600"/>
              </a:spcBef>
            </a:pPr>
            <a:r>
              <a:rPr lang="zh-CN" altLang="en-US"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微软</a:t>
            </a:r>
            <a:endParaRPr lang="en-US" altLang="zh-CN"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nSpc>
                <a:spcPct val="150000"/>
              </a:lnSpc>
              <a:spcBef>
                <a:spcPts val="600"/>
              </a:spcBef>
            </a:pPr>
            <a:r>
              <a:rPr lang="zh-CN" altLang="en-US"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微信扫码关注</a:t>
            </a:r>
            <a:endParaRPr lang="en-US" altLang="zh-CN"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nSpc>
                <a:spcPct val="150000"/>
              </a:lnSpc>
              <a:spcBef>
                <a:spcPts val="600"/>
              </a:spcBef>
            </a:pPr>
            <a:r>
              <a:rPr lang="zh-CN" altLang="en-US"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微软</a:t>
            </a:r>
            <a:r>
              <a:rPr lang="en-US" altLang="zh-CN"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Office</a:t>
            </a:r>
            <a:r>
              <a:rPr lang="zh-CN" altLang="en-US"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文档 」服务号</a:t>
            </a:r>
            <a:endParaRPr lang="en-US" altLang="zh-CN"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pic>
        <p:nvPicPr>
          <p:cNvPr id="7" name="图片 6">
            <a:hlinkClick r:id="rId3"/>
            <a:extLst>
              <a:ext uri="{FF2B5EF4-FFF2-40B4-BE49-F238E27FC236}">
                <a16:creationId xmlns:a16="http://schemas.microsoft.com/office/drawing/2014/main" id="{5524D02C-49CE-4D3D-8B89-07CEC3966F49}"/>
              </a:ext>
            </a:extLst>
          </p:cNvPr>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239657" y="6345797"/>
            <a:ext cx="1712686" cy="226074"/>
          </a:xfrm>
          <a:prstGeom prst="rect">
            <a:avLst/>
          </a:prstGeom>
        </p:spPr>
      </p:pic>
    </p:spTree>
    <p:extLst>
      <p:ext uri="{BB962C8B-B14F-4D97-AF65-F5344CB8AC3E}">
        <p14:creationId xmlns:p14="http://schemas.microsoft.com/office/powerpoint/2010/main" val="3685508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使用小程序">
    <p:spTree>
      <p:nvGrpSpPr>
        <p:cNvPr id="1" name=""/>
        <p:cNvGrpSpPr/>
        <p:nvPr/>
      </p:nvGrpSpPr>
      <p:grpSpPr>
        <a:xfrm>
          <a:off x="0" y="0"/>
          <a:ext cx="0" cy="0"/>
          <a:chOff x="0" y="0"/>
          <a:chExt cx="0" cy="0"/>
        </a:xfrm>
      </p:grpSpPr>
      <p:cxnSp>
        <p:nvCxnSpPr>
          <p:cNvPr id="4" name="直接连接符 3">
            <a:extLst>
              <a:ext uri="{FF2B5EF4-FFF2-40B4-BE49-F238E27FC236}">
                <a16:creationId xmlns:a16="http://schemas.microsoft.com/office/drawing/2014/main" id="{3E71CC84-193F-4D28-98D9-17F9952F968C}"/>
              </a:ext>
            </a:extLst>
          </p:cNvPr>
          <p:cNvCxnSpPr/>
          <p:nvPr userDrawn="1"/>
        </p:nvCxnSpPr>
        <p:spPr>
          <a:xfrm>
            <a:off x="0" y="657288"/>
            <a:ext cx="12192000" cy="0"/>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sp>
        <p:nvSpPr>
          <p:cNvPr id="6" name="矩形 5">
            <a:extLst>
              <a:ext uri="{FF2B5EF4-FFF2-40B4-BE49-F238E27FC236}">
                <a16:creationId xmlns:a16="http://schemas.microsoft.com/office/drawing/2014/main" id="{23A9F197-1133-4CEE-860F-85366976D0AC}"/>
              </a:ext>
            </a:extLst>
          </p:cNvPr>
          <p:cNvSpPr/>
          <p:nvPr userDrawn="1"/>
        </p:nvSpPr>
        <p:spPr>
          <a:xfrm>
            <a:off x="0" y="3091547"/>
            <a:ext cx="12192000" cy="3766453"/>
          </a:xfrm>
          <a:prstGeom prst="rect">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8" name="矩形: 圆角 7">
            <a:extLst>
              <a:ext uri="{FF2B5EF4-FFF2-40B4-BE49-F238E27FC236}">
                <a16:creationId xmlns:a16="http://schemas.microsoft.com/office/drawing/2014/main" id="{AA954438-2CEB-4119-883B-8B9196F98504}"/>
              </a:ext>
            </a:extLst>
          </p:cNvPr>
          <p:cNvSpPr/>
          <p:nvPr userDrawn="1"/>
        </p:nvSpPr>
        <p:spPr>
          <a:xfrm>
            <a:off x="621395"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9" name="矩形: 圆角 8">
            <a:extLst>
              <a:ext uri="{FF2B5EF4-FFF2-40B4-BE49-F238E27FC236}">
                <a16:creationId xmlns:a16="http://schemas.microsoft.com/office/drawing/2014/main" id="{4CD1A364-B227-4CFB-9287-6198C6C0443B}"/>
              </a:ext>
            </a:extLst>
          </p:cNvPr>
          <p:cNvSpPr/>
          <p:nvPr userDrawn="1"/>
        </p:nvSpPr>
        <p:spPr>
          <a:xfrm>
            <a:off x="4374467"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BEA6AD26-5781-4DAD-8C16-8C73B2C177AD}"/>
              </a:ext>
            </a:extLst>
          </p:cNvPr>
          <p:cNvSpPr txBox="1"/>
          <p:nvPr userDrawn="1"/>
        </p:nvSpPr>
        <p:spPr>
          <a:xfrm>
            <a:off x="1656327" y="286129"/>
            <a:ext cx="8879354" cy="670120"/>
          </a:xfrm>
          <a:prstGeom prst="rect">
            <a:avLst/>
          </a:prstGeom>
          <a:solidFill>
            <a:schemeClr val="bg1"/>
          </a:solidFill>
        </p:spPr>
        <p:txBody>
          <a:bodyPr wrap="none" rtlCol="0">
            <a:spAutoFit/>
          </a:bodyPr>
          <a:lstStyle/>
          <a:p>
            <a:pPr algn="ctr">
              <a:lnSpc>
                <a:spcPct val="130000"/>
              </a:lnSpc>
              <a:spcBef>
                <a:spcPts val="600"/>
              </a:spcBef>
            </a:pPr>
            <a:r>
              <a:rPr lang="zh-CN" altLang="en-US" sz="3200" b="1" kern="0">
                <a:latin typeface="微软雅黑" panose="020B0503020204020204" pitchFamily="34" charset="-122"/>
                <a:ea typeface="微软雅黑" panose="020B0503020204020204" pitchFamily="34" charset="-122"/>
                <a:cs typeface="+mn-ea"/>
                <a:sym typeface="+mn-lt"/>
              </a:rPr>
              <a:t> 微信扫描小程序码，使用微软移动办公黑科技 </a:t>
            </a:r>
            <a:endParaRPr lang="en-US" sz="3200" b="1" kern="0" dirty="0">
              <a:latin typeface="微软雅黑" panose="020B0503020204020204" pitchFamily="34" charset="-122"/>
              <a:ea typeface="微软雅黑" panose="020B0503020204020204" pitchFamily="34" charset="-122"/>
              <a:cs typeface="+mn-ea"/>
              <a:sym typeface="+mn-lt"/>
            </a:endParaRPr>
          </a:p>
        </p:txBody>
      </p:sp>
      <p:cxnSp>
        <p:nvCxnSpPr>
          <p:cNvPr id="11" name="直接连接符 10">
            <a:extLst>
              <a:ext uri="{FF2B5EF4-FFF2-40B4-BE49-F238E27FC236}">
                <a16:creationId xmlns:a16="http://schemas.microsoft.com/office/drawing/2014/main" id="{72806FD0-33B9-40F1-B8F9-079524CA002C}"/>
              </a:ext>
            </a:extLst>
          </p:cNvPr>
          <p:cNvCxnSpPr>
            <a:cxnSpLocks/>
          </p:cNvCxnSpPr>
          <p:nvPr userDrawn="1"/>
        </p:nvCxnSpPr>
        <p:spPr>
          <a:xfrm flipH="1">
            <a:off x="1523089" y="369629"/>
            <a:ext cx="266460" cy="622048"/>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159FFD7E-3944-43A3-A5DD-D8673483D044}"/>
              </a:ext>
            </a:extLst>
          </p:cNvPr>
          <p:cNvCxnSpPr>
            <a:cxnSpLocks/>
          </p:cNvCxnSpPr>
          <p:nvPr userDrawn="1"/>
        </p:nvCxnSpPr>
        <p:spPr>
          <a:xfrm flipH="1">
            <a:off x="10402443" y="369629"/>
            <a:ext cx="266460" cy="622048"/>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sp>
        <p:nvSpPr>
          <p:cNvPr id="13" name="矩形: 圆角 12">
            <a:extLst>
              <a:ext uri="{FF2B5EF4-FFF2-40B4-BE49-F238E27FC236}">
                <a16:creationId xmlns:a16="http://schemas.microsoft.com/office/drawing/2014/main" id="{C76706F4-B20C-489C-ACB9-010EF43FEF70}"/>
              </a:ext>
            </a:extLst>
          </p:cNvPr>
          <p:cNvSpPr/>
          <p:nvPr userDrawn="1"/>
        </p:nvSpPr>
        <p:spPr>
          <a:xfrm>
            <a:off x="8159751"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pic>
        <p:nvPicPr>
          <p:cNvPr id="14" name="图片 13">
            <a:extLst>
              <a:ext uri="{FF2B5EF4-FFF2-40B4-BE49-F238E27FC236}">
                <a16:creationId xmlns:a16="http://schemas.microsoft.com/office/drawing/2014/main" id="{C50F7A0F-4C8A-4DA1-8AA3-1810FF4E70A3}"/>
              </a:ext>
            </a:extLst>
          </p:cNvPr>
          <p:cNvPicPr>
            <a:picLocks noChangeAspect="1"/>
          </p:cNvPicPr>
          <p:nvPr userDrawn="1"/>
        </p:nvPicPr>
        <p:blipFill rotWithShape="1">
          <a:blip r:embed="rId2">
            <a:clrChange>
              <a:clrFrom>
                <a:srgbClr val="FFFFFF"/>
              </a:clrFrom>
              <a:clrTo>
                <a:srgbClr val="FFFFFF">
                  <a:alpha val="0"/>
                </a:srgbClr>
              </a:clrTo>
            </a:clrChange>
          </a:blip>
          <a:srcRect l="13924" t="13924" r="13924" b="13924"/>
          <a:stretch/>
        </p:blipFill>
        <p:spPr>
          <a:xfrm>
            <a:off x="4705130" y="1673081"/>
            <a:ext cx="2743200" cy="2743200"/>
          </a:xfrm>
          <a:prstGeom prst="rect">
            <a:avLst/>
          </a:prstGeom>
        </p:spPr>
      </p:pic>
      <p:pic>
        <p:nvPicPr>
          <p:cNvPr id="15" name="图片 14">
            <a:extLst>
              <a:ext uri="{FF2B5EF4-FFF2-40B4-BE49-F238E27FC236}">
                <a16:creationId xmlns:a16="http://schemas.microsoft.com/office/drawing/2014/main" id="{260AD2DE-F13F-4332-90AE-87C7001EAD9A}"/>
              </a:ext>
            </a:extLst>
          </p:cNvPr>
          <p:cNvPicPr>
            <a:picLocks noChangeAspect="1"/>
          </p:cNvPicPr>
          <p:nvPr userDrawn="1"/>
        </p:nvPicPr>
        <p:blipFill rotWithShape="1">
          <a:blip r:embed="rId3">
            <a:clrChange>
              <a:clrFrom>
                <a:srgbClr val="FFFFFF"/>
              </a:clrFrom>
              <a:clrTo>
                <a:srgbClr val="FFFFFF">
                  <a:alpha val="0"/>
                </a:srgbClr>
              </a:clrTo>
            </a:clrChange>
          </a:blip>
          <a:srcRect l="14439" r="14439"/>
          <a:stretch/>
        </p:blipFill>
        <p:spPr>
          <a:xfrm>
            <a:off x="8519321" y="1673081"/>
            <a:ext cx="2743200" cy="2743200"/>
          </a:xfrm>
          <a:prstGeom prst="rect">
            <a:avLst/>
          </a:prstGeom>
        </p:spPr>
      </p:pic>
      <p:pic>
        <p:nvPicPr>
          <p:cNvPr id="16" name="图片 15">
            <a:extLst>
              <a:ext uri="{FF2B5EF4-FFF2-40B4-BE49-F238E27FC236}">
                <a16:creationId xmlns:a16="http://schemas.microsoft.com/office/drawing/2014/main" id="{19418449-E7C2-4E37-8045-DD4782B12524}"/>
              </a:ext>
            </a:extLst>
          </p:cNvPr>
          <p:cNvPicPr>
            <a:picLocks noChangeAspect="1"/>
          </p:cNvPicPr>
          <p:nvPr userDrawn="1"/>
        </p:nvPicPr>
        <p:blipFill>
          <a:blip r:embed="rId4">
            <a:clrChange>
              <a:clrFrom>
                <a:srgbClr val="FFFFFF"/>
              </a:clrFrom>
              <a:clrTo>
                <a:srgbClr val="FFFFFF">
                  <a:alpha val="0"/>
                </a:srgbClr>
              </a:clrTo>
            </a:clrChange>
          </a:blip>
          <a:stretch>
            <a:fillRect/>
          </a:stretch>
        </p:blipFill>
        <p:spPr>
          <a:xfrm>
            <a:off x="980965" y="1673081"/>
            <a:ext cx="2743200" cy="2743200"/>
          </a:xfrm>
          <a:prstGeom prst="rect">
            <a:avLst/>
          </a:prstGeom>
        </p:spPr>
      </p:pic>
      <p:sp>
        <p:nvSpPr>
          <p:cNvPr id="17" name="文本框 16">
            <a:extLst>
              <a:ext uri="{FF2B5EF4-FFF2-40B4-BE49-F238E27FC236}">
                <a16:creationId xmlns:a16="http://schemas.microsoft.com/office/drawing/2014/main" id="{9A11A6D6-1DBD-4A10-8942-D3DDC4E182E9}"/>
              </a:ext>
            </a:extLst>
          </p:cNvPr>
          <p:cNvSpPr txBox="1"/>
          <p:nvPr userDrawn="1"/>
        </p:nvSpPr>
        <p:spPr>
          <a:xfrm>
            <a:off x="987447" y="5138740"/>
            <a:ext cx="2730235" cy="907428"/>
          </a:xfrm>
          <a:prstGeom prst="rect">
            <a:avLst/>
          </a:prstGeom>
          <a:noFill/>
        </p:spPr>
        <p:txBody>
          <a:bodyPr wrap="none" rtlCol="0">
            <a:spAutoFit/>
          </a:bodyPr>
          <a:lstStyle/>
          <a:p>
            <a:pPr algn="ctr">
              <a:lnSpc>
                <a:spcPct val="140000"/>
              </a:lnSpc>
            </a:pPr>
            <a:r>
              <a:rPr lang="zh-CN" altLang="en-US"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在微信访问</a:t>
            </a:r>
            <a:r>
              <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OneDrive</a:t>
            </a:r>
          </a:p>
          <a:p>
            <a:pPr algn="ctr">
              <a:lnSpc>
                <a:spcPct val="140000"/>
              </a:lnSpc>
            </a:pP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 微软</a:t>
            </a:r>
            <a:r>
              <a:rPr lang="en-US" altLang="zh-CN"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Office</a:t>
            </a: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文档 」</a:t>
            </a:r>
            <a:endParaRPr lang="en-US" sz="2000" b="1" kern="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sp>
        <p:nvSpPr>
          <p:cNvPr id="18" name="文本框 17">
            <a:extLst>
              <a:ext uri="{FF2B5EF4-FFF2-40B4-BE49-F238E27FC236}">
                <a16:creationId xmlns:a16="http://schemas.microsoft.com/office/drawing/2014/main" id="{6274E825-3465-469E-BD06-097F250CA889}"/>
              </a:ext>
            </a:extLst>
          </p:cNvPr>
          <p:cNvSpPr txBox="1"/>
          <p:nvPr userDrawn="1"/>
        </p:nvSpPr>
        <p:spPr>
          <a:xfrm>
            <a:off x="4862328" y="5138740"/>
            <a:ext cx="2467342" cy="907428"/>
          </a:xfrm>
          <a:prstGeom prst="rect">
            <a:avLst/>
          </a:prstGeom>
          <a:noFill/>
        </p:spPr>
        <p:txBody>
          <a:bodyPr wrap="none" rtlCol="0">
            <a:spAutoFit/>
          </a:bodyPr>
          <a:lstStyle/>
          <a:p>
            <a:pPr algn="ctr">
              <a:lnSpc>
                <a:spcPct val="140000"/>
              </a:lnSpc>
            </a:pPr>
            <a:r>
              <a:rPr lang="zh-CN" altLang="en-US"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让你的文档会说话</a:t>
            </a:r>
            <a:endPar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gn="ctr">
              <a:lnSpc>
                <a:spcPct val="140000"/>
              </a:lnSpc>
            </a:pP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 微软听听文档 」</a:t>
            </a:r>
          </a:p>
        </p:txBody>
      </p:sp>
      <p:sp>
        <p:nvSpPr>
          <p:cNvPr id="19" name="文本框 18">
            <a:extLst>
              <a:ext uri="{FF2B5EF4-FFF2-40B4-BE49-F238E27FC236}">
                <a16:creationId xmlns:a16="http://schemas.microsoft.com/office/drawing/2014/main" id="{4EC4AC92-2800-4841-84A3-26E495F2D178}"/>
              </a:ext>
            </a:extLst>
          </p:cNvPr>
          <p:cNvSpPr txBox="1"/>
          <p:nvPr userDrawn="1"/>
        </p:nvSpPr>
        <p:spPr>
          <a:xfrm>
            <a:off x="8644425" y="5138740"/>
            <a:ext cx="2492990" cy="907428"/>
          </a:xfrm>
          <a:prstGeom prst="rect">
            <a:avLst/>
          </a:prstGeom>
          <a:noFill/>
        </p:spPr>
        <p:txBody>
          <a:bodyPr wrap="none" rtlCol="0">
            <a:spAutoFit/>
          </a:bodyPr>
          <a:lstStyle/>
          <a:p>
            <a:pPr algn="ctr">
              <a:lnSpc>
                <a:spcPct val="140000"/>
              </a:lnSpc>
            </a:pPr>
            <a:r>
              <a:rPr lang="zh-CN" altLang="en-US"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你的文档创作小助手</a:t>
            </a:r>
            <a:endPar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gn="ctr">
              <a:lnSpc>
                <a:spcPct val="140000"/>
              </a:lnSpc>
            </a:pP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 微软小蜜 」</a:t>
            </a:r>
          </a:p>
        </p:txBody>
      </p:sp>
      <p:cxnSp>
        <p:nvCxnSpPr>
          <p:cNvPr id="20" name="直接连接符 19">
            <a:extLst>
              <a:ext uri="{FF2B5EF4-FFF2-40B4-BE49-F238E27FC236}">
                <a16:creationId xmlns:a16="http://schemas.microsoft.com/office/drawing/2014/main" id="{F3D082CA-914B-42B8-A86E-16893B7234C9}"/>
              </a:ext>
            </a:extLst>
          </p:cNvPr>
          <p:cNvCxnSpPr/>
          <p:nvPr userDrawn="1"/>
        </p:nvCxnSpPr>
        <p:spPr>
          <a:xfrm>
            <a:off x="4198035" y="5330650"/>
            <a:ext cx="0" cy="653143"/>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5421E3BB-42AC-4DCD-9031-7215136A1844}"/>
              </a:ext>
            </a:extLst>
          </p:cNvPr>
          <p:cNvCxnSpPr/>
          <p:nvPr userDrawn="1"/>
        </p:nvCxnSpPr>
        <p:spPr>
          <a:xfrm>
            <a:off x="7976215" y="5330650"/>
            <a:ext cx="0" cy="653143"/>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pic>
        <p:nvPicPr>
          <p:cNvPr id="22" name="图片 21">
            <a:hlinkClick r:id="rId5"/>
            <a:extLst>
              <a:ext uri="{FF2B5EF4-FFF2-40B4-BE49-F238E27FC236}">
                <a16:creationId xmlns:a16="http://schemas.microsoft.com/office/drawing/2014/main" id="{46C855E7-2DCA-4970-A954-7CB7F69FADAB}"/>
              </a:ext>
            </a:extLst>
          </p:cNvPr>
          <p:cNvPicPr>
            <a:picLocks noChangeAspect="1"/>
          </p:cNvPicPr>
          <p:nvPr userDrawn="1"/>
        </p:nvPicPr>
        <p:blipFill>
          <a:blip r:embed="rId6">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239657" y="6345797"/>
            <a:ext cx="1712686" cy="226074"/>
          </a:xfrm>
          <a:prstGeom prst="rect">
            <a:avLst/>
          </a:prstGeom>
        </p:spPr>
      </p:pic>
    </p:spTree>
    <p:extLst>
      <p:ext uri="{BB962C8B-B14F-4D97-AF65-F5344CB8AC3E}">
        <p14:creationId xmlns:p14="http://schemas.microsoft.com/office/powerpoint/2010/main" val="524830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62361" cy="379656"/>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srgbClr val="FFFFFF"/>
                </a:solidFill>
                <a:effectLst/>
                <a:uLnTx/>
                <a:uFillTx/>
                <a:latin typeface="Segoe UI Light"/>
                <a:ea typeface="微软雅黑"/>
                <a:cs typeface="Segoe UI Light"/>
              </a:rPr>
              <a:t>标注</a:t>
            </a:r>
          </a:p>
        </p:txBody>
      </p:sp>
      <p:sp>
        <p:nvSpPr>
          <p:cNvPr id="11" name="矩形 10"/>
          <p:cNvSpPr/>
          <p:nvPr userDrawn="1"/>
        </p:nvSpPr>
        <p:spPr>
          <a:xfrm>
            <a:off x="2572589" y="759873"/>
            <a:ext cx="1402001" cy="3453253"/>
          </a:xfrm>
          <a:prstGeom prst="rect">
            <a:avLst/>
          </a:prstGeom>
        </p:spPr>
        <p:txBody>
          <a:bodyPr wrap="square">
            <a:spAutoFit/>
          </a:bodyPr>
          <a:lstStyle/>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字体使用 </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行距</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背景图片出处</a:t>
            </a: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声明</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2" name="矩形 11"/>
          <p:cNvSpPr/>
          <p:nvPr userDrawn="1"/>
        </p:nvSpPr>
        <p:spPr>
          <a:xfrm>
            <a:off x="4153010" y="759873"/>
            <a:ext cx="7074345" cy="4239879"/>
          </a:xfrm>
          <a:prstGeom prst="rect">
            <a:avLst/>
          </a:prstGeom>
        </p:spPr>
        <p:txBody>
          <a:bodyPr wrap="square">
            <a:spAutoFit/>
          </a:bodyPr>
          <a:lstStyle/>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英文 </a:t>
            </a:r>
            <a:r>
              <a:rPr kumimoji="0" lang="en-US" altLang="zh-CN" sz="1400" b="0" i="0" u="none" strike="noStrike" kern="0" cap="none" spc="0" normalizeH="0" baseline="0" noProof="0" dirty="0">
                <a:ln>
                  <a:noFill/>
                </a:ln>
                <a:solidFill>
                  <a:srgbClr val="FFFFFF"/>
                </a:solidFill>
                <a:effectLst/>
                <a:uLnTx/>
                <a:uFillTx/>
                <a:latin typeface="Segoe UI Light"/>
                <a:ea typeface="微软雅黑" charset="0"/>
                <a:cs typeface="Segoe UI Light"/>
              </a:rPr>
              <a:t>Arial</a:t>
            </a: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中文 微软雅黑</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正文 </a:t>
            </a:r>
            <a:r>
              <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rPr>
              <a:t>1.3</a:t>
            </a: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dirty="0" err="1">
                <a:ln>
                  <a:noFill/>
                </a:ln>
                <a:solidFill>
                  <a:srgbClr val="FFFFFF"/>
                </a:solidFill>
                <a:effectLst/>
                <a:uLnTx/>
                <a:uFillTx/>
                <a:latin typeface="Segoe UI Light"/>
                <a:ea typeface="微软雅黑"/>
                <a:cs typeface="Segoe UI Light"/>
              </a:rPr>
              <a:t>cn.bing.com</a:t>
            </a: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algn="l" defTabSz="609585" rtl="0" eaLnBrk="1" fontAlgn="auto" latinLnBrk="0" hangingPunct="1">
              <a:lnSpc>
                <a:spcPct val="130000"/>
              </a:lnSpc>
              <a:spcBef>
                <a:spcPts val="0"/>
              </a:spcBef>
              <a:spcAft>
                <a:spcPts val="0"/>
              </a:spcAft>
              <a:buClrTx/>
              <a:buSzTx/>
              <a:buFontTx/>
              <a:buNone/>
              <a:tabLst/>
              <a:defRPr/>
            </a:pP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本网站所提供的任何信息内容（包括但不限于 </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PPT</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模板、</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Word</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文档、</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Excel</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图表、图片素材等）均受</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中华人民共和国著作权法</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信息网络传播权保护条例</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及其他适用的法律法规的保护，未经权利人书面明确授权，信息内容的任何部分</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包括图片或图表</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不得被全部或部分的复制、传播、销售，否则将承担法律责任。</a:t>
            </a: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1" lang="en-US" altLang="zh-CN" sz="1000" b="0" i="0" u="none" strike="noStrike" kern="0" cap="none" spc="0" normalizeH="0" baseline="0" noProof="0" dirty="0">
                <a:ln>
                  <a:noFill/>
                </a:ln>
                <a:solidFill>
                  <a:prstClr val="white"/>
                </a:solidFill>
                <a:effectLst/>
                <a:uLnTx/>
                <a:uFillTx/>
                <a:latin typeface="Segoe UI Light"/>
                <a:ea typeface="微软雅黑" charset="0"/>
                <a:cs typeface="Segoe UI Light"/>
              </a:rPr>
              <a:t>OfficePLUS</a:t>
            </a:r>
            <a:endParaRPr kumimoji="0" lang="zh-CN" altLang="en-US" sz="1000" b="0" i="0" u="none" strike="noStrike" kern="0" cap="none" spc="0" normalizeH="0" baseline="0" noProof="0" dirty="0">
              <a:ln>
                <a:noFill/>
              </a:ln>
              <a:solidFill>
                <a:prstClr val="white"/>
              </a:solidFill>
              <a:effectLst/>
              <a:uLnTx/>
              <a:uFillTx/>
              <a:latin typeface="Segoe UI Light"/>
              <a:ea typeface="微软雅黑" charset="0"/>
              <a:cs typeface="Segoe UI Light"/>
            </a:endParaRPr>
          </a:p>
        </p:txBody>
      </p:sp>
    </p:spTree>
    <p:extLst>
      <p:ext uri="{BB962C8B-B14F-4D97-AF65-F5344CB8AC3E}">
        <p14:creationId xmlns:p14="http://schemas.microsoft.com/office/powerpoint/2010/main" val="41209193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三项目录">
    <p:spTree>
      <p:nvGrpSpPr>
        <p:cNvPr id="1" name=""/>
        <p:cNvGrpSpPr/>
        <p:nvPr/>
      </p:nvGrpSpPr>
      <p:grpSpPr>
        <a:xfrm>
          <a:off x="0" y="0"/>
          <a:ext cx="0" cy="0"/>
          <a:chOff x="0" y="0"/>
          <a:chExt cx="0" cy="0"/>
        </a:xfrm>
      </p:grpSpPr>
      <p:cxnSp>
        <p:nvCxnSpPr>
          <p:cNvPr id="2" name="直接箭头连接符 1"/>
          <p:cNvCxnSpPr/>
          <p:nvPr userDrawn="1"/>
        </p:nvCxnSpPr>
        <p:spPr>
          <a:xfrm>
            <a:off x="353896" y="1196273"/>
            <a:ext cx="11503142" cy="0"/>
          </a:xfrm>
          <a:prstGeom prst="straightConnector1">
            <a:avLst/>
          </a:prstGeom>
          <a:ln>
            <a:solidFill>
              <a:schemeClr val="accent1"/>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21" name="文本占位符 11"/>
          <p:cNvSpPr>
            <a:spLocks noGrp="1"/>
          </p:cNvSpPr>
          <p:nvPr>
            <p:ph type="body" sz="quarter" idx="10" hasCustomPrompt="1"/>
          </p:nvPr>
        </p:nvSpPr>
        <p:spPr>
          <a:xfrm>
            <a:off x="353896" y="409679"/>
            <a:ext cx="5537200" cy="590931"/>
          </a:xfrm>
          <a:prstGeom prst="rect">
            <a:avLst/>
          </a:prstGeom>
        </p:spPr>
        <p:txBody>
          <a:bodyPr>
            <a:spAutoFit/>
          </a:bodyPr>
          <a:lstStyle>
            <a:lvl1pPr marL="0" indent="0" algn="l">
              <a:buNone/>
              <a:defRPr sz="3600" b="1">
                <a:solidFill>
                  <a:schemeClr val="accent1"/>
                </a:solidFill>
              </a:defRPr>
            </a:lvl1pPr>
          </a:lstStyle>
          <a:p>
            <a:pPr lvl="0"/>
            <a:r>
              <a:rPr lang="zh-CN" altLang="en-US" dirty="0"/>
              <a:t>目錄</a:t>
            </a:r>
            <a:endParaRPr lang="en-US" altLang="zh-CN" dirty="0"/>
          </a:p>
        </p:txBody>
      </p:sp>
      <p:sp>
        <p:nvSpPr>
          <p:cNvPr id="22" name="文本占位符 11"/>
          <p:cNvSpPr>
            <a:spLocks noGrp="1"/>
          </p:cNvSpPr>
          <p:nvPr>
            <p:ph type="body" sz="quarter" idx="11" hasCustomPrompt="1"/>
          </p:nvPr>
        </p:nvSpPr>
        <p:spPr>
          <a:xfrm>
            <a:off x="310121" y="1537003"/>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3" name="文本占位符 11"/>
          <p:cNvSpPr>
            <a:spLocks noGrp="1"/>
          </p:cNvSpPr>
          <p:nvPr>
            <p:ph type="body" sz="quarter" idx="12" hasCustomPrompt="1"/>
          </p:nvPr>
        </p:nvSpPr>
        <p:spPr>
          <a:xfrm>
            <a:off x="1416990" y="1568746"/>
            <a:ext cx="3556000" cy="286232"/>
          </a:xfrm>
          <a:prstGeom prst="rect">
            <a:avLst/>
          </a:prstGeom>
        </p:spPr>
        <p:txBody>
          <a:bodyPr wrap="square">
            <a:spAutoFit/>
          </a:bodyPr>
          <a:lstStyle>
            <a:lvl1pPr marL="0" indent="0" algn="l">
              <a:buNone/>
              <a:defRPr sz="1400" b="1"/>
            </a:lvl1pPr>
          </a:lstStyle>
          <a:p>
            <a:pPr lvl="0"/>
            <a:r>
              <a:rPr lang="zh-CN" altLang="en-US" dirty="0"/>
              <a:t>標題</a:t>
            </a:r>
          </a:p>
        </p:txBody>
      </p:sp>
      <p:sp>
        <p:nvSpPr>
          <p:cNvPr id="24" name="文本占位符 11"/>
          <p:cNvSpPr>
            <a:spLocks noGrp="1"/>
          </p:cNvSpPr>
          <p:nvPr>
            <p:ph type="body" sz="quarter" idx="13" hasCustomPrompt="1"/>
          </p:nvPr>
        </p:nvSpPr>
        <p:spPr>
          <a:xfrm>
            <a:off x="1416989" y="1865975"/>
            <a:ext cx="4474107" cy="472694"/>
          </a:xfrm>
          <a:prstGeom prst="rect">
            <a:avLst/>
          </a:prstGeom>
        </p:spPr>
        <p:txBody>
          <a:bodyPr wrap="square">
            <a:spAutoFit/>
          </a:bodyPr>
          <a:lstStyle>
            <a:lvl1pPr marL="0" indent="0" algn="l">
              <a:lnSpc>
                <a:spcPct val="130000"/>
              </a:lnSpc>
              <a:buNone/>
              <a:defRPr sz="1000"/>
            </a:lvl1pPr>
          </a:lstStyle>
          <a:p>
            <a:pPr lvl="0"/>
            <a:r>
              <a:rPr lang="zh-TW" altLang="en-US" dirty="0"/>
              <a:t>標題數字等都可以通過點擊和重新輸入進行更改，頂部“開始”面板中可以對字體，字號，顏色，行距等進行修改。建議正文</a:t>
            </a:r>
            <a:r>
              <a:rPr lang="en-US" altLang="zh-TW" dirty="0"/>
              <a:t>10-16</a:t>
            </a:r>
            <a:r>
              <a:rPr lang="zh-TW" altLang="en-US" dirty="0"/>
              <a:t>號字，</a:t>
            </a:r>
            <a:r>
              <a:rPr lang="en-US" altLang="zh-TW" dirty="0"/>
              <a:t>1.3</a:t>
            </a:r>
            <a:r>
              <a:rPr lang="zh-TW" altLang="en-US" dirty="0"/>
              <a:t>倍字間距。</a:t>
            </a:r>
            <a:endParaRPr lang="zh-CN" altLang="en-US" dirty="0"/>
          </a:p>
        </p:txBody>
      </p:sp>
      <p:sp>
        <p:nvSpPr>
          <p:cNvPr id="25" name="文本占位符 11"/>
          <p:cNvSpPr>
            <a:spLocks noGrp="1"/>
          </p:cNvSpPr>
          <p:nvPr>
            <p:ph type="body" sz="quarter" idx="14" hasCustomPrompt="1"/>
          </p:nvPr>
        </p:nvSpPr>
        <p:spPr>
          <a:xfrm>
            <a:off x="310121" y="2800940"/>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6" name="文本占位符 11"/>
          <p:cNvSpPr>
            <a:spLocks noGrp="1"/>
          </p:cNvSpPr>
          <p:nvPr>
            <p:ph type="body" sz="quarter" idx="15" hasCustomPrompt="1"/>
          </p:nvPr>
        </p:nvSpPr>
        <p:spPr>
          <a:xfrm>
            <a:off x="310121" y="4060608"/>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8" name="文本占位符 11"/>
          <p:cNvSpPr>
            <a:spLocks noGrp="1"/>
          </p:cNvSpPr>
          <p:nvPr>
            <p:ph type="body" sz="quarter" idx="17" hasCustomPrompt="1"/>
          </p:nvPr>
        </p:nvSpPr>
        <p:spPr>
          <a:xfrm>
            <a:off x="1416990" y="2851498"/>
            <a:ext cx="3556000" cy="286232"/>
          </a:xfrm>
          <a:prstGeom prst="rect">
            <a:avLst/>
          </a:prstGeom>
        </p:spPr>
        <p:txBody>
          <a:bodyPr wrap="square">
            <a:spAutoFit/>
          </a:bodyPr>
          <a:lstStyle>
            <a:lvl1pPr marL="0" indent="0" algn="l">
              <a:buNone/>
              <a:defRPr sz="1400" b="1"/>
            </a:lvl1pPr>
          </a:lstStyle>
          <a:p>
            <a:pPr lvl="0"/>
            <a:r>
              <a:rPr lang="zh-CN" altLang="en-US" dirty="0"/>
              <a:t>標題</a:t>
            </a:r>
          </a:p>
        </p:txBody>
      </p:sp>
      <p:sp>
        <p:nvSpPr>
          <p:cNvPr id="29" name="文本占位符 11"/>
          <p:cNvSpPr>
            <a:spLocks noGrp="1"/>
          </p:cNvSpPr>
          <p:nvPr>
            <p:ph type="body" sz="quarter" idx="18" hasCustomPrompt="1"/>
          </p:nvPr>
        </p:nvSpPr>
        <p:spPr>
          <a:xfrm>
            <a:off x="1416989" y="3148727"/>
            <a:ext cx="4474107" cy="472694"/>
          </a:xfrm>
          <a:prstGeom prst="rect">
            <a:avLst/>
          </a:prstGeom>
        </p:spPr>
        <p:txBody>
          <a:bodyPr wrap="square">
            <a:spAutoFit/>
          </a:bodyPr>
          <a:lstStyle>
            <a:lvl1pPr marL="0" indent="0" algn="l">
              <a:lnSpc>
                <a:spcPct val="130000"/>
              </a:lnSpc>
              <a:buNone/>
              <a:defRPr sz="1000"/>
            </a:lvl1pPr>
          </a:lstStyle>
          <a:p>
            <a:pPr lvl="0"/>
            <a:r>
              <a:rPr lang="zh-TW" altLang="en-US" dirty="0"/>
              <a:t>標題數字等都可以通過點擊和重新輸入進行更改，頂部“開始”面板中可以對字體，字號，顏色，行距等進行修改。建議正文</a:t>
            </a:r>
            <a:r>
              <a:rPr lang="en-US" altLang="zh-TW" dirty="0"/>
              <a:t>10-16</a:t>
            </a:r>
            <a:r>
              <a:rPr lang="zh-TW" altLang="en-US" dirty="0"/>
              <a:t>號字，</a:t>
            </a:r>
            <a:r>
              <a:rPr lang="en-US" altLang="zh-TW" dirty="0"/>
              <a:t>1.3</a:t>
            </a:r>
            <a:r>
              <a:rPr lang="zh-TW" altLang="en-US" dirty="0"/>
              <a:t>倍字間距。</a:t>
            </a:r>
            <a:endParaRPr lang="zh-CN" altLang="en-US" dirty="0"/>
          </a:p>
        </p:txBody>
      </p:sp>
      <p:sp>
        <p:nvSpPr>
          <p:cNvPr id="30" name="文本占位符 11"/>
          <p:cNvSpPr>
            <a:spLocks noGrp="1"/>
          </p:cNvSpPr>
          <p:nvPr>
            <p:ph type="body" sz="quarter" idx="19" hasCustomPrompt="1"/>
          </p:nvPr>
        </p:nvSpPr>
        <p:spPr>
          <a:xfrm>
            <a:off x="1416990" y="4111166"/>
            <a:ext cx="3556000" cy="286232"/>
          </a:xfrm>
          <a:prstGeom prst="rect">
            <a:avLst/>
          </a:prstGeom>
        </p:spPr>
        <p:txBody>
          <a:bodyPr wrap="square">
            <a:spAutoFit/>
          </a:bodyPr>
          <a:lstStyle>
            <a:lvl1pPr marL="0" indent="0" algn="l">
              <a:buNone/>
              <a:defRPr sz="1400" b="1"/>
            </a:lvl1pPr>
          </a:lstStyle>
          <a:p>
            <a:pPr lvl="0"/>
            <a:r>
              <a:rPr lang="zh-CN" altLang="en-US" dirty="0"/>
              <a:t>標題</a:t>
            </a:r>
          </a:p>
        </p:txBody>
      </p:sp>
      <p:sp>
        <p:nvSpPr>
          <p:cNvPr id="31" name="文本占位符 11"/>
          <p:cNvSpPr>
            <a:spLocks noGrp="1"/>
          </p:cNvSpPr>
          <p:nvPr>
            <p:ph type="body" sz="quarter" idx="20" hasCustomPrompt="1"/>
          </p:nvPr>
        </p:nvSpPr>
        <p:spPr>
          <a:xfrm>
            <a:off x="1416989" y="4408395"/>
            <a:ext cx="4474107" cy="472694"/>
          </a:xfrm>
          <a:prstGeom prst="rect">
            <a:avLst/>
          </a:prstGeom>
        </p:spPr>
        <p:txBody>
          <a:bodyPr wrap="square">
            <a:spAutoFit/>
          </a:bodyPr>
          <a:lstStyle>
            <a:lvl1pPr marL="0" indent="0" algn="l">
              <a:lnSpc>
                <a:spcPct val="130000"/>
              </a:lnSpc>
              <a:buNone/>
              <a:defRPr sz="1000"/>
            </a:lvl1pPr>
          </a:lstStyle>
          <a:p>
            <a:pPr lvl="0"/>
            <a:r>
              <a:rPr lang="zh-TW" altLang="en-US" dirty="0"/>
              <a:t>標題數字等都可以通過點擊和重新輸入進行更改，頂部“開始”面板中可以對字體，字號，顏色，行距等進行修改。建議正文</a:t>
            </a:r>
            <a:r>
              <a:rPr lang="en-US" altLang="zh-TW" dirty="0"/>
              <a:t>10-16</a:t>
            </a:r>
            <a:r>
              <a:rPr lang="zh-TW" altLang="en-US" dirty="0"/>
              <a:t>號字，</a:t>
            </a:r>
            <a:r>
              <a:rPr lang="en-US" altLang="zh-TW" dirty="0"/>
              <a:t>1.3</a:t>
            </a:r>
            <a:r>
              <a:rPr lang="zh-TW" altLang="en-US" dirty="0"/>
              <a:t>倍字間距。</a:t>
            </a:r>
            <a:endParaRPr lang="zh-CN" altLang="en-US" dirty="0"/>
          </a:p>
        </p:txBody>
      </p:sp>
    </p:spTree>
    <p:extLst>
      <p:ext uri="{BB962C8B-B14F-4D97-AF65-F5344CB8AC3E}">
        <p14:creationId xmlns:p14="http://schemas.microsoft.com/office/powerpoint/2010/main" val="28279698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四项目录">
    <p:spTree>
      <p:nvGrpSpPr>
        <p:cNvPr id="1" name=""/>
        <p:cNvGrpSpPr/>
        <p:nvPr/>
      </p:nvGrpSpPr>
      <p:grpSpPr>
        <a:xfrm>
          <a:off x="0" y="0"/>
          <a:ext cx="0" cy="0"/>
          <a:chOff x="0" y="0"/>
          <a:chExt cx="0" cy="0"/>
        </a:xfrm>
      </p:grpSpPr>
      <p:cxnSp>
        <p:nvCxnSpPr>
          <p:cNvPr id="2" name="直接箭头连接符 1"/>
          <p:cNvCxnSpPr/>
          <p:nvPr userDrawn="1"/>
        </p:nvCxnSpPr>
        <p:spPr>
          <a:xfrm>
            <a:off x="353896" y="1196273"/>
            <a:ext cx="11503142" cy="0"/>
          </a:xfrm>
          <a:prstGeom prst="straightConnector1">
            <a:avLst/>
          </a:prstGeom>
          <a:ln>
            <a:solidFill>
              <a:schemeClr val="accent1"/>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21" name="文本占位符 11"/>
          <p:cNvSpPr>
            <a:spLocks noGrp="1"/>
          </p:cNvSpPr>
          <p:nvPr>
            <p:ph type="body" sz="quarter" idx="10" hasCustomPrompt="1"/>
          </p:nvPr>
        </p:nvSpPr>
        <p:spPr>
          <a:xfrm>
            <a:off x="353896" y="409679"/>
            <a:ext cx="5537200" cy="590931"/>
          </a:xfrm>
          <a:prstGeom prst="rect">
            <a:avLst/>
          </a:prstGeom>
        </p:spPr>
        <p:txBody>
          <a:bodyPr>
            <a:spAutoFit/>
          </a:bodyPr>
          <a:lstStyle>
            <a:lvl1pPr marL="0" indent="0" algn="l">
              <a:buNone/>
              <a:defRPr sz="3600" b="1">
                <a:solidFill>
                  <a:schemeClr val="accent1"/>
                </a:solidFill>
              </a:defRPr>
            </a:lvl1pPr>
          </a:lstStyle>
          <a:p>
            <a:pPr lvl="0"/>
            <a:r>
              <a:rPr lang="zh-CN" altLang="en-US" dirty="0"/>
              <a:t>目录 </a:t>
            </a:r>
            <a:r>
              <a:rPr lang="en-US" altLang="zh-CN" dirty="0"/>
              <a:t>CONTENT</a:t>
            </a:r>
          </a:p>
        </p:txBody>
      </p:sp>
      <p:sp>
        <p:nvSpPr>
          <p:cNvPr id="22" name="文本占位符 11"/>
          <p:cNvSpPr>
            <a:spLocks noGrp="1"/>
          </p:cNvSpPr>
          <p:nvPr>
            <p:ph type="body" sz="quarter" idx="11" hasCustomPrompt="1"/>
          </p:nvPr>
        </p:nvSpPr>
        <p:spPr>
          <a:xfrm>
            <a:off x="310121" y="1537003"/>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3" name="文本占位符 11"/>
          <p:cNvSpPr>
            <a:spLocks noGrp="1"/>
          </p:cNvSpPr>
          <p:nvPr>
            <p:ph type="body" sz="quarter" idx="12" hasCustomPrompt="1"/>
          </p:nvPr>
        </p:nvSpPr>
        <p:spPr>
          <a:xfrm>
            <a:off x="1416990" y="1568746"/>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24" name="文本占位符 11"/>
          <p:cNvSpPr>
            <a:spLocks noGrp="1"/>
          </p:cNvSpPr>
          <p:nvPr>
            <p:ph type="body" sz="quarter" idx="13" hasCustomPrompt="1"/>
          </p:nvPr>
        </p:nvSpPr>
        <p:spPr>
          <a:xfrm>
            <a:off x="1416989" y="1865975"/>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
        <p:nvSpPr>
          <p:cNvPr id="25" name="文本占位符 11"/>
          <p:cNvSpPr>
            <a:spLocks noGrp="1"/>
          </p:cNvSpPr>
          <p:nvPr>
            <p:ph type="body" sz="quarter" idx="14" hasCustomPrompt="1"/>
          </p:nvPr>
        </p:nvSpPr>
        <p:spPr>
          <a:xfrm>
            <a:off x="310121" y="2800940"/>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6" name="文本占位符 11"/>
          <p:cNvSpPr>
            <a:spLocks noGrp="1"/>
          </p:cNvSpPr>
          <p:nvPr>
            <p:ph type="body" sz="quarter" idx="15" hasCustomPrompt="1"/>
          </p:nvPr>
        </p:nvSpPr>
        <p:spPr>
          <a:xfrm>
            <a:off x="310121" y="4060608"/>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7" name="文本占位符 11"/>
          <p:cNvSpPr>
            <a:spLocks noGrp="1"/>
          </p:cNvSpPr>
          <p:nvPr>
            <p:ph type="body" sz="quarter" idx="16" hasCustomPrompt="1"/>
          </p:nvPr>
        </p:nvSpPr>
        <p:spPr>
          <a:xfrm>
            <a:off x="310121" y="5314635"/>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8" name="文本占位符 11"/>
          <p:cNvSpPr>
            <a:spLocks noGrp="1"/>
          </p:cNvSpPr>
          <p:nvPr>
            <p:ph type="body" sz="quarter" idx="17" hasCustomPrompt="1"/>
          </p:nvPr>
        </p:nvSpPr>
        <p:spPr>
          <a:xfrm>
            <a:off x="1416990" y="2851498"/>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29" name="文本占位符 11"/>
          <p:cNvSpPr>
            <a:spLocks noGrp="1"/>
          </p:cNvSpPr>
          <p:nvPr>
            <p:ph type="body" sz="quarter" idx="18" hasCustomPrompt="1"/>
          </p:nvPr>
        </p:nvSpPr>
        <p:spPr>
          <a:xfrm>
            <a:off x="1416989" y="3148727"/>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
        <p:nvSpPr>
          <p:cNvPr id="30" name="文本占位符 11"/>
          <p:cNvSpPr>
            <a:spLocks noGrp="1"/>
          </p:cNvSpPr>
          <p:nvPr>
            <p:ph type="body" sz="quarter" idx="19" hasCustomPrompt="1"/>
          </p:nvPr>
        </p:nvSpPr>
        <p:spPr>
          <a:xfrm>
            <a:off x="1416990" y="4111166"/>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31" name="文本占位符 11"/>
          <p:cNvSpPr>
            <a:spLocks noGrp="1"/>
          </p:cNvSpPr>
          <p:nvPr>
            <p:ph type="body" sz="quarter" idx="20" hasCustomPrompt="1"/>
          </p:nvPr>
        </p:nvSpPr>
        <p:spPr>
          <a:xfrm>
            <a:off x="1416989" y="4408395"/>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
        <p:nvSpPr>
          <p:cNvPr id="32" name="文本占位符 11"/>
          <p:cNvSpPr>
            <a:spLocks noGrp="1"/>
          </p:cNvSpPr>
          <p:nvPr>
            <p:ph type="body" sz="quarter" idx="21" hasCustomPrompt="1"/>
          </p:nvPr>
        </p:nvSpPr>
        <p:spPr>
          <a:xfrm>
            <a:off x="1416990" y="5365705"/>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33" name="文本占位符 11"/>
          <p:cNvSpPr>
            <a:spLocks noGrp="1"/>
          </p:cNvSpPr>
          <p:nvPr>
            <p:ph type="body" sz="quarter" idx="22" hasCustomPrompt="1"/>
          </p:nvPr>
        </p:nvSpPr>
        <p:spPr>
          <a:xfrm>
            <a:off x="1416989" y="5662934"/>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Tree>
    <p:extLst>
      <p:ext uri="{BB962C8B-B14F-4D97-AF65-F5344CB8AC3E}">
        <p14:creationId xmlns:p14="http://schemas.microsoft.com/office/powerpoint/2010/main" val="22661991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五项目录">
    <p:spTree>
      <p:nvGrpSpPr>
        <p:cNvPr id="1" name=""/>
        <p:cNvGrpSpPr/>
        <p:nvPr/>
      </p:nvGrpSpPr>
      <p:grpSpPr>
        <a:xfrm>
          <a:off x="0" y="0"/>
          <a:ext cx="0" cy="0"/>
          <a:chOff x="0" y="0"/>
          <a:chExt cx="0" cy="0"/>
        </a:xfrm>
      </p:grpSpPr>
      <p:cxnSp>
        <p:nvCxnSpPr>
          <p:cNvPr id="2" name="直接箭头连接符 1"/>
          <p:cNvCxnSpPr/>
          <p:nvPr userDrawn="1"/>
        </p:nvCxnSpPr>
        <p:spPr>
          <a:xfrm>
            <a:off x="353896" y="1196273"/>
            <a:ext cx="11503142" cy="0"/>
          </a:xfrm>
          <a:prstGeom prst="straightConnector1">
            <a:avLst/>
          </a:prstGeom>
          <a:ln>
            <a:solidFill>
              <a:schemeClr val="accent1"/>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21" name="文本占位符 11"/>
          <p:cNvSpPr>
            <a:spLocks noGrp="1"/>
          </p:cNvSpPr>
          <p:nvPr>
            <p:ph type="body" sz="quarter" idx="10" hasCustomPrompt="1"/>
          </p:nvPr>
        </p:nvSpPr>
        <p:spPr>
          <a:xfrm>
            <a:off x="353896" y="409679"/>
            <a:ext cx="5537200" cy="590931"/>
          </a:xfrm>
          <a:prstGeom prst="rect">
            <a:avLst/>
          </a:prstGeom>
        </p:spPr>
        <p:txBody>
          <a:bodyPr>
            <a:spAutoFit/>
          </a:bodyPr>
          <a:lstStyle>
            <a:lvl1pPr marL="0" indent="0" algn="l">
              <a:buNone/>
              <a:defRPr sz="3600" b="1">
                <a:solidFill>
                  <a:schemeClr val="accent1"/>
                </a:solidFill>
              </a:defRPr>
            </a:lvl1pPr>
          </a:lstStyle>
          <a:p>
            <a:pPr lvl="0"/>
            <a:r>
              <a:rPr lang="zh-CN" altLang="en-US" dirty="0"/>
              <a:t>目录 </a:t>
            </a:r>
            <a:r>
              <a:rPr lang="en-US" altLang="zh-CN" dirty="0"/>
              <a:t>CONTENT</a:t>
            </a:r>
          </a:p>
        </p:txBody>
      </p:sp>
      <p:sp>
        <p:nvSpPr>
          <p:cNvPr id="22" name="文本占位符 11"/>
          <p:cNvSpPr>
            <a:spLocks noGrp="1"/>
          </p:cNvSpPr>
          <p:nvPr>
            <p:ph type="body" sz="quarter" idx="11" hasCustomPrompt="1"/>
          </p:nvPr>
        </p:nvSpPr>
        <p:spPr>
          <a:xfrm>
            <a:off x="310121" y="1537003"/>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3" name="文本占位符 11"/>
          <p:cNvSpPr>
            <a:spLocks noGrp="1"/>
          </p:cNvSpPr>
          <p:nvPr>
            <p:ph type="body" sz="quarter" idx="12" hasCustomPrompt="1"/>
          </p:nvPr>
        </p:nvSpPr>
        <p:spPr>
          <a:xfrm>
            <a:off x="1416990" y="1568746"/>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24" name="文本占位符 11"/>
          <p:cNvSpPr>
            <a:spLocks noGrp="1"/>
          </p:cNvSpPr>
          <p:nvPr>
            <p:ph type="body" sz="quarter" idx="13" hasCustomPrompt="1"/>
          </p:nvPr>
        </p:nvSpPr>
        <p:spPr>
          <a:xfrm>
            <a:off x="1416989" y="1865975"/>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
        <p:nvSpPr>
          <p:cNvPr id="25" name="文本占位符 11"/>
          <p:cNvSpPr>
            <a:spLocks noGrp="1"/>
          </p:cNvSpPr>
          <p:nvPr>
            <p:ph type="body" sz="quarter" idx="14" hasCustomPrompt="1"/>
          </p:nvPr>
        </p:nvSpPr>
        <p:spPr>
          <a:xfrm>
            <a:off x="310121" y="2464150"/>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8" name="文本占位符 11"/>
          <p:cNvSpPr>
            <a:spLocks noGrp="1"/>
          </p:cNvSpPr>
          <p:nvPr>
            <p:ph type="body" sz="quarter" idx="17" hasCustomPrompt="1"/>
          </p:nvPr>
        </p:nvSpPr>
        <p:spPr>
          <a:xfrm>
            <a:off x="1416990" y="2514708"/>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29" name="文本占位符 11"/>
          <p:cNvSpPr>
            <a:spLocks noGrp="1"/>
          </p:cNvSpPr>
          <p:nvPr>
            <p:ph type="body" sz="quarter" idx="18" hasCustomPrompt="1"/>
          </p:nvPr>
        </p:nvSpPr>
        <p:spPr>
          <a:xfrm>
            <a:off x="1416989" y="2811937"/>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
        <p:nvSpPr>
          <p:cNvPr id="17" name="文本占位符 11"/>
          <p:cNvSpPr>
            <a:spLocks noGrp="1"/>
          </p:cNvSpPr>
          <p:nvPr>
            <p:ph type="body" sz="quarter" idx="19" hasCustomPrompt="1"/>
          </p:nvPr>
        </p:nvSpPr>
        <p:spPr>
          <a:xfrm>
            <a:off x="310121" y="3394212"/>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18" name="文本占位符 11"/>
          <p:cNvSpPr>
            <a:spLocks noGrp="1"/>
          </p:cNvSpPr>
          <p:nvPr>
            <p:ph type="body" sz="quarter" idx="20" hasCustomPrompt="1"/>
          </p:nvPr>
        </p:nvSpPr>
        <p:spPr>
          <a:xfrm>
            <a:off x="1416990" y="3425955"/>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19" name="文本占位符 11"/>
          <p:cNvSpPr>
            <a:spLocks noGrp="1"/>
          </p:cNvSpPr>
          <p:nvPr>
            <p:ph type="body" sz="quarter" idx="21" hasCustomPrompt="1"/>
          </p:nvPr>
        </p:nvSpPr>
        <p:spPr>
          <a:xfrm>
            <a:off x="1416989" y="3723184"/>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
        <p:nvSpPr>
          <p:cNvPr id="34" name="文本占位符 11"/>
          <p:cNvSpPr>
            <a:spLocks noGrp="1"/>
          </p:cNvSpPr>
          <p:nvPr>
            <p:ph type="body" sz="quarter" idx="22" hasCustomPrompt="1"/>
          </p:nvPr>
        </p:nvSpPr>
        <p:spPr>
          <a:xfrm>
            <a:off x="310121" y="4321359"/>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35" name="文本占位符 11"/>
          <p:cNvSpPr>
            <a:spLocks noGrp="1"/>
          </p:cNvSpPr>
          <p:nvPr>
            <p:ph type="body" sz="quarter" idx="23" hasCustomPrompt="1"/>
          </p:nvPr>
        </p:nvSpPr>
        <p:spPr>
          <a:xfrm>
            <a:off x="1416990" y="4371917"/>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36" name="文本占位符 11"/>
          <p:cNvSpPr>
            <a:spLocks noGrp="1"/>
          </p:cNvSpPr>
          <p:nvPr>
            <p:ph type="body" sz="quarter" idx="24" hasCustomPrompt="1"/>
          </p:nvPr>
        </p:nvSpPr>
        <p:spPr>
          <a:xfrm>
            <a:off x="1416989" y="4669146"/>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
        <p:nvSpPr>
          <p:cNvPr id="37" name="文本占位符 11"/>
          <p:cNvSpPr>
            <a:spLocks noGrp="1"/>
          </p:cNvSpPr>
          <p:nvPr>
            <p:ph type="body" sz="quarter" idx="25" hasCustomPrompt="1"/>
          </p:nvPr>
        </p:nvSpPr>
        <p:spPr>
          <a:xfrm>
            <a:off x="310121" y="5214595"/>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38" name="文本占位符 11"/>
          <p:cNvSpPr>
            <a:spLocks noGrp="1"/>
          </p:cNvSpPr>
          <p:nvPr>
            <p:ph type="body" sz="quarter" idx="26" hasCustomPrompt="1"/>
          </p:nvPr>
        </p:nvSpPr>
        <p:spPr>
          <a:xfrm>
            <a:off x="1416990" y="5265153"/>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39" name="文本占位符 11"/>
          <p:cNvSpPr>
            <a:spLocks noGrp="1"/>
          </p:cNvSpPr>
          <p:nvPr>
            <p:ph type="body" sz="quarter" idx="27" hasCustomPrompt="1"/>
          </p:nvPr>
        </p:nvSpPr>
        <p:spPr>
          <a:xfrm>
            <a:off x="1416989" y="5562382"/>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Tree>
    <p:extLst>
      <p:ext uri="{BB962C8B-B14F-4D97-AF65-F5344CB8AC3E}">
        <p14:creationId xmlns:p14="http://schemas.microsoft.com/office/powerpoint/2010/main" val="7149255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副标题页">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椭圆 3"/>
          <p:cNvSpPr/>
          <p:nvPr userDrawn="1"/>
        </p:nvSpPr>
        <p:spPr>
          <a:xfrm>
            <a:off x="3108960" y="4051335"/>
            <a:ext cx="5974080" cy="5974078"/>
          </a:xfrm>
          <a:prstGeom prst="ellipse">
            <a:avLst/>
          </a:prstGeom>
          <a:solidFill>
            <a:schemeClr val="accent1">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userDrawn="1"/>
        </p:nvSpPr>
        <p:spPr>
          <a:xfrm>
            <a:off x="2877953" y="5669279"/>
            <a:ext cx="941121" cy="941121"/>
          </a:xfrm>
          <a:prstGeom prst="ellipse">
            <a:avLst/>
          </a:prstGeom>
          <a:solidFill>
            <a:schemeClr val="accent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userDrawn="1"/>
        </p:nvSpPr>
        <p:spPr>
          <a:xfrm flipV="1">
            <a:off x="2506883" y="5483744"/>
            <a:ext cx="371070" cy="371070"/>
          </a:xfrm>
          <a:prstGeom prst="ellipse">
            <a:avLst/>
          </a:prstGeom>
          <a:solidFill>
            <a:schemeClr val="accent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userDrawn="1"/>
        </p:nvSpPr>
        <p:spPr>
          <a:xfrm flipV="1">
            <a:off x="2759795" y="4785414"/>
            <a:ext cx="698330" cy="698330"/>
          </a:xfrm>
          <a:prstGeom prst="ellipse">
            <a:avLst/>
          </a:prstGeom>
          <a:solidFill>
            <a:schemeClr val="accent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箭头连接符 8"/>
          <p:cNvCxnSpPr/>
          <p:nvPr userDrawn="1"/>
        </p:nvCxnSpPr>
        <p:spPr>
          <a:xfrm>
            <a:off x="4361395" y="5484518"/>
            <a:ext cx="3479180" cy="26766"/>
          </a:xfrm>
          <a:prstGeom prst="straightConnector1">
            <a:avLst/>
          </a:prstGeom>
          <a:ln>
            <a:solidFill>
              <a:schemeClr val="bg1"/>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11" name="文本占位符 11"/>
          <p:cNvSpPr>
            <a:spLocks noGrp="1"/>
          </p:cNvSpPr>
          <p:nvPr>
            <p:ph type="body" sz="quarter" idx="11" hasCustomPrompt="1"/>
          </p:nvPr>
        </p:nvSpPr>
        <p:spPr>
          <a:xfrm>
            <a:off x="4434171" y="4468098"/>
            <a:ext cx="3323657" cy="1089529"/>
          </a:xfrm>
          <a:prstGeom prst="rect">
            <a:avLst/>
          </a:prstGeom>
        </p:spPr>
        <p:txBody>
          <a:bodyPr wrap="square">
            <a:spAutoFit/>
          </a:bodyPr>
          <a:lstStyle>
            <a:lvl1pPr marL="0" indent="0" algn="ctr">
              <a:buNone/>
              <a:defRPr sz="7200" b="1">
                <a:solidFill>
                  <a:schemeClr val="bg1"/>
                </a:solidFill>
              </a:defRPr>
            </a:lvl1pPr>
          </a:lstStyle>
          <a:p>
            <a:pPr lvl="0"/>
            <a:r>
              <a:rPr lang="en-US" altLang="zh-CN" dirty="0"/>
              <a:t>Part 1</a:t>
            </a:r>
          </a:p>
        </p:txBody>
      </p:sp>
      <p:sp>
        <p:nvSpPr>
          <p:cNvPr id="12" name="文本占位符 11"/>
          <p:cNvSpPr>
            <a:spLocks noGrp="1"/>
          </p:cNvSpPr>
          <p:nvPr>
            <p:ph type="body" sz="quarter" idx="12" hasCustomPrompt="1"/>
          </p:nvPr>
        </p:nvSpPr>
        <p:spPr>
          <a:xfrm>
            <a:off x="3327399" y="5603971"/>
            <a:ext cx="5537200" cy="1006429"/>
          </a:xfrm>
          <a:prstGeom prst="rect">
            <a:avLst/>
          </a:prstGeom>
        </p:spPr>
        <p:txBody>
          <a:bodyPr>
            <a:spAutoFit/>
          </a:bodyPr>
          <a:lstStyle>
            <a:lvl1pPr marL="0" indent="0" algn="ctr">
              <a:buNone/>
              <a:defRPr sz="6600" b="1">
                <a:solidFill>
                  <a:schemeClr val="bg1"/>
                </a:solidFill>
              </a:defRPr>
            </a:lvl1pPr>
          </a:lstStyle>
          <a:p>
            <a:pPr lvl="0"/>
            <a:r>
              <a:rPr lang="zh-CN" altLang="en-US" kern="0" dirty="0"/>
              <a:t>工作回顧</a:t>
            </a:r>
          </a:p>
        </p:txBody>
      </p:sp>
    </p:spTree>
    <p:extLst>
      <p:ext uri="{BB962C8B-B14F-4D97-AF65-F5344CB8AC3E}">
        <p14:creationId xmlns:p14="http://schemas.microsoft.com/office/powerpoint/2010/main" val="4511426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内容页_1">
    <p:spTree>
      <p:nvGrpSpPr>
        <p:cNvPr id="1" name=""/>
        <p:cNvGrpSpPr/>
        <p:nvPr/>
      </p:nvGrpSpPr>
      <p:grpSpPr>
        <a:xfrm>
          <a:off x="0" y="0"/>
          <a:ext cx="0" cy="0"/>
          <a:chOff x="0" y="0"/>
          <a:chExt cx="0" cy="0"/>
        </a:xfrm>
      </p:grpSpPr>
      <p:sp>
        <p:nvSpPr>
          <p:cNvPr id="9" name="文本占位符 11"/>
          <p:cNvSpPr>
            <a:spLocks noGrp="1"/>
          </p:cNvSpPr>
          <p:nvPr>
            <p:ph type="body" sz="quarter" idx="10" hasCustomPrompt="1"/>
          </p:nvPr>
        </p:nvSpPr>
        <p:spPr>
          <a:xfrm>
            <a:off x="992875" y="245402"/>
            <a:ext cx="9315782" cy="590931"/>
          </a:xfrm>
          <a:prstGeom prst="rect">
            <a:avLst/>
          </a:prstGeom>
        </p:spPr>
        <p:txBody>
          <a:bodyPr wrap="square">
            <a:sp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3600" b="1">
                <a:solidFill>
                  <a:schemeClr val="accent3">
                    <a:lumMod val="25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zh-CN" altLang="en-US" sz="3600" b="1" dirty="0">
                <a:solidFill>
                  <a:schemeClr val="tx1">
                    <a:lumMod val="75000"/>
                    <a:lumOff val="25000"/>
                  </a:schemeClr>
                </a:solidFill>
              </a:rPr>
              <a:t>新增標題</a:t>
            </a:r>
          </a:p>
        </p:txBody>
      </p:sp>
      <p:sp>
        <p:nvSpPr>
          <p:cNvPr id="2" name="Rectangle 1">
            <a:extLst>
              <a:ext uri="{FF2B5EF4-FFF2-40B4-BE49-F238E27FC236}">
                <a16:creationId xmlns:a16="http://schemas.microsoft.com/office/drawing/2014/main" id="{059DF8AF-F7BC-464A-963A-E815F73D943A}"/>
              </a:ext>
            </a:extLst>
          </p:cNvPr>
          <p:cNvSpPr/>
          <p:nvPr userDrawn="1"/>
        </p:nvSpPr>
        <p:spPr>
          <a:xfrm>
            <a:off x="0" y="6400800"/>
            <a:ext cx="12192000" cy="457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pic>
        <p:nvPicPr>
          <p:cNvPr id="4" name="Picture 3">
            <a:extLst>
              <a:ext uri="{FF2B5EF4-FFF2-40B4-BE49-F238E27FC236}">
                <a16:creationId xmlns:a16="http://schemas.microsoft.com/office/drawing/2014/main" id="{F43D448E-F027-6540-838F-D9E2AE199B22}"/>
              </a:ext>
            </a:extLst>
          </p:cNvPr>
          <p:cNvPicPr>
            <a:picLocks noChangeAspect="1"/>
          </p:cNvPicPr>
          <p:nvPr userDrawn="1"/>
        </p:nvPicPr>
        <p:blipFill>
          <a:blip r:embed="rId2"/>
          <a:stretch>
            <a:fillRect/>
          </a:stretch>
        </p:blipFill>
        <p:spPr>
          <a:xfrm>
            <a:off x="11391900" y="6159500"/>
            <a:ext cx="635000" cy="635000"/>
          </a:xfrm>
          <a:prstGeom prst="ellipse">
            <a:avLst/>
          </a:prstGeom>
          <a:ln w="19050" cap="rnd">
            <a:solidFill>
              <a:srgbClr val="333333"/>
            </a:solidFill>
          </a:ln>
          <a:effectLst>
            <a:outerShdw blurRad="381000" dist="292100" dir="5400000" sx="36000" sy="36000" rotWithShape="0">
              <a:srgbClr val="000000">
                <a:alpha val="40000"/>
              </a:srgbClr>
            </a:outerShdw>
          </a:effectLst>
          <a:scene3d>
            <a:camera prst="orthographicFront"/>
            <a:lightRig rig="contrasting" dir="t">
              <a:rot lat="0" lon="0" rev="3000000"/>
            </a:lightRig>
          </a:scene3d>
          <a:sp3d contourW="7620">
            <a:bevelT w="95250" h="31750"/>
            <a:contourClr>
              <a:srgbClr val="333333"/>
            </a:contourClr>
          </a:sp3d>
        </p:spPr>
      </p:pic>
      <p:sp>
        <p:nvSpPr>
          <p:cNvPr id="19" name="Intelligent Information Retrieval Laboratory">
            <a:extLst>
              <a:ext uri="{FF2B5EF4-FFF2-40B4-BE49-F238E27FC236}">
                <a16:creationId xmlns:a16="http://schemas.microsoft.com/office/drawing/2014/main" id="{5E6F16E5-D28B-0E43-BD8C-EBB042CBDF03}"/>
              </a:ext>
            </a:extLst>
          </p:cNvPr>
          <p:cNvSpPr txBox="1"/>
          <p:nvPr userDrawn="1"/>
        </p:nvSpPr>
        <p:spPr>
          <a:xfrm>
            <a:off x="165101" y="6420527"/>
            <a:ext cx="2590800" cy="45204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numCol="1" anchor="ctr">
            <a:spAutoFit/>
          </a:bodyPr>
          <a:lstStyle>
            <a:lvl1pPr algn="l" defTabSz="821531">
              <a:defRPr sz="2400" b="0">
                <a:solidFill>
                  <a:srgbClr val="FFFFFF"/>
                </a:solidFill>
                <a:latin typeface="Helvetica Neue Bold Condensed"/>
                <a:ea typeface="Helvetica Neue Bold Condensed"/>
                <a:cs typeface="Helvetica Neue Bold Condensed"/>
                <a:sym typeface="Helvetica Neue Bold Condensed"/>
              </a:defRPr>
            </a:lvl1pPr>
          </a:lstStyle>
          <a:p>
            <a:r>
              <a:rPr kumimoji="0" lang="zh-TW" altLang="en-US" sz="16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第</a:t>
            </a:r>
            <a:r>
              <a:rPr kumimoji="0" lang="en-US" altLang="zh-TW" sz="16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12</a:t>
            </a:r>
            <a:r>
              <a:rPr kumimoji="0" lang="zh-TW" altLang="en-US" sz="16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屆 </a:t>
            </a:r>
            <a:r>
              <a:rPr kumimoji="0" lang="en-US" sz="2000" b="0" i="0" u="none" strike="noStrike" cap="none" spc="0" normalizeH="0" baseline="0" dirty="0" err="1">
                <a:ln>
                  <a:noFill/>
                </a:ln>
                <a:solidFill>
                  <a:srgbClr val="FFFFFF"/>
                </a:solidFill>
                <a:effectLst/>
                <a:uFillTx/>
                <a:latin typeface="Helvetica Neue Bold Condensed"/>
                <a:ea typeface="Helvetica Neue Bold Condensed"/>
                <a:cs typeface="Helvetica Neue Bold Condensed"/>
                <a:sym typeface="Helvetica Neue Bold Condensed"/>
              </a:rPr>
              <a:t>iT</a:t>
            </a:r>
            <a:r>
              <a:rPr kumimoji="0" lang="zh-TW" altLang="en-US" sz="18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邦</a:t>
            </a:r>
            <a:r>
              <a:rPr kumimoji="0" lang="zh-TW" altLang="en-US" sz="14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幫忙</a:t>
            </a:r>
            <a:r>
              <a:rPr kumimoji="0" lang="zh-TW" altLang="en-US" sz="18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 鐵人賽</a:t>
            </a:r>
            <a:endParaRPr sz="1800" dirty="0"/>
          </a:p>
        </p:txBody>
      </p:sp>
      <p:sp>
        <p:nvSpPr>
          <p:cNvPr id="22" name="Intelligent Information Retrieval Laboratory">
            <a:extLst>
              <a:ext uri="{FF2B5EF4-FFF2-40B4-BE49-F238E27FC236}">
                <a16:creationId xmlns:a16="http://schemas.microsoft.com/office/drawing/2014/main" id="{09812CDF-D245-2149-A588-0CC7A5F784A4}"/>
              </a:ext>
            </a:extLst>
          </p:cNvPr>
          <p:cNvSpPr txBox="1"/>
          <p:nvPr userDrawn="1"/>
        </p:nvSpPr>
        <p:spPr>
          <a:xfrm>
            <a:off x="7721600" y="6434154"/>
            <a:ext cx="1219200" cy="39049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numCol="1" anchor="ctr">
            <a:spAutoFit/>
          </a:bodyPr>
          <a:lstStyle>
            <a:lvl1pPr algn="l" defTabSz="821531">
              <a:defRPr sz="2400" b="0">
                <a:solidFill>
                  <a:srgbClr val="FFFFFF"/>
                </a:solidFill>
                <a:latin typeface="Helvetica Neue Bold Condensed"/>
                <a:ea typeface="Helvetica Neue Bold Condensed"/>
                <a:cs typeface="Helvetica Neue Bold Condensed"/>
                <a:sym typeface="Helvetica Neue Bold Condensed"/>
              </a:defRPr>
            </a:lvl1pPr>
          </a:lstStyle>
          <a:p>
            <a:r>
              <a:rPr kumimoji="0" lang="zh-TW" altLang="en-US" sz="16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影片教學組</a:t>
            </a:r>
            <a:endParaRPr sz="1800" dirty="0"/>
          </a:p>
        </p:txBody>
      </p:sp>
      <p:pic>
        <p:nvPicPr>
          <p:cNvPr id="1028" name="Picture 4" descr="Youtube logo | Logok">
            <a:extLst>
              <a:ext uri="{FF2B5EF4-FFF2-40B4-BE49-F238E27FC236}">
                <a16:creationId xmlns:a16="http://schemas.microsoft.com/office/drawing/2014/main" id="{3E95639D-1946-2F42-8AF5-4252EF9D19D9}"/>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8597901" y="6269350"/>
            <a:ext cx="914400" cy="6858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4650D5BE-C0A8-2045-9592-EFFD38D0FC9D}"/>
              </a:ext>
            </a:extLst>
          </p:cNvPr>
          <p:cNvPicPr>
            <a:picLocks noChangeAspect="1" noChangeArrowheads="1"/>
          </p:cNvPicPr>
          <p:nvPr userDrawn="1"/>
        </p:nvPicPr>
        <p:blipFill>
          <a:blip r:embed="rId4"/>
          <a:srcRect/>
          <a:stretch/>
        </p:blipFill>
        <p:spPr bwMode="auto">
          <a:xfrm>
            <a:off x="9282299" y="5865999"/>
            <a:ext cx="1526800" cy="1526800"/>
          </a:xfrm>
          <a:prstGeom prst="rect">
            <a:avLst/>
          </a:prstGeom>
          <a:noFill/>
          <a:extLst>
            <a:ext uri="{909E8E84-426E-40DD-AFC4-6F175D3DCCD1}">
              <a14:hiddenFill xmlns:a14="http://schemas.microsoft.com/office/drawing/2010/main">
                <a:solidFill>
                  <a:srgbClr val="FFFFFF"/>
                </a:solidFill>
              </a14:hiddenFill>
            </a:ext>
          </a:extLst>
        </p:spPr>
      </p:pic>
      <p:sp>
        <p:nvSpPr>
          <p:cNvPr id="27" name="Intelligent Information Retrieval Laboratory">
            <a:extLst>
              <a:ext uri="{FF2B5EF4-FFF2-40B4-BE49-F238E27FC236}">
                <a16:creationId xmlns:a16="http://schemas.microsoft.com/office/drawing/2014/main" id="{D788CA4D-AC32-DA46-B29E-55DB6CC6FD03}"/>
              </a:ext>
            </a:extLst>
          </p:cNvPr>
          <p:cNvSpPr txBox="1"/>
          <p:nvPr userDrawn="1"/>
        </p:nvSpPr>
        <p:spPr>
          <a:xfrm>
            <a:off x="9481250" y="6437363"/>
            <a:ext cx="1219200" cy="39049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numCol="1" anchor="ctr">
            <a:spAutoFit/>
          </a:bodyPr>
          <a:lstStyle>
            <a:lvl1pPr algn="l" defTabSz="821531">
              <a:defRPr sz="2400" b="0">
                <a:solidFill>
                  <a:srgbClr val="FFFFFF"/>
                </a:solidFill>
                <a:latin typeface="Helvetica Neue Bold Condensed"/>
                <a:ea typeface="Helvetica Neue Bold Condensed"/>
                <a:cs typeface="Helvetica Neue Bold Condensed"/>
                <a:sym typeface="Helvetica Neue Bold Condensed"/>
              </a:defRPr>
            </a:lvl1pPr>
          </a:lstStyle>
          <a:p>
            <a:r>
              <a:rPr kumimoji="0" lang="en-US" altLang="zh-TW" sz="16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10</a:t>
            </a:r>
            <a:r>
              <a:rPr kumimoji="0" lang="zh-TW" altLang="en-US" sz="16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程式中</a:t>
            </a:r>
            <a:endParaRPr sz="1800" dirty="0"/>
          </a:p>
        </p:txBody>
      </p:sp>
      <p:sp>
        <p:nvSpPr>
          <p:cNvPr id="28" name="幻燈片編號">
            <a:extLst>
              <a:ext uri="{FF2B5EF4-FFF2-40B4-BE49-F238E27FC236}">
                <a16:creationId xmlns:a16="http://schemas.microsoft.com/office/drawing/2014/main" id="{55FA7910-9027-6341-856E-9C914D4D83E7}"/>
              </a:ext>
            </a:extLst>
          </p:cNvPr>
          <p:cNvSpPr txBox="1">
            <a:spLocks/>
          </p:cNvSpPr>
          <p:nvPr userDrawn="1"/>
        </p:nvSpPr>
        <p:spPr>
          <a:xfrm>
            <a:off x="10908574" y="6484620"/>
            <a:ext cx="383850" cy="373380"/>
          </a:xfrm>
          <a:prstGeom prst="rect">
            <a:avLst/>
          </a:prstGeom>
        </p:spPr>
        <p:txBody>
          <a:bodyPr/>
          <a:lstStyle>
            <a:defPPr>
              <a:defRPr lang="zh-CN"/>
            </a:defPPr>
            <a:lvl1pPr marL="0" algn="l" defTabSz="914377" rtl="0" eaLnBrk="1" latinLnBrk="0" hangingPunct="1">
              <a:defRPr sz="1800" b="1" kern="1200">
                <a:solidFill>
                  <a:srgbClr val="FFFFFF"/>
                </a:solidFill>
                <a:latin typeface="Helvetica Neue"/>
                <a:ea typeface="Helvetica Neue"/>
                <a:cs typeface="Helvetica Neue"/>
                <a:sym typeface="Helvetica Neue"/>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fld id="{86CB4B4D-7CA3-9044-876B-883B54F8677D}" type="slidenum">
              <a:rPr lang="en-TW" sz="1400" b="0" smtClean="0"/>
              <a:pPr/>
              <a:t>‹#›</a:t>
            </a:fld>
            <a:endParaRPr lang="en-TW" b="0" dirty="0"/>
          </a:p>
        </p:txBody>
      </p:sp>
      <p:sp>
        <p:nvSpPr>
          <p:cNvPr id="15" name="平行四边形 4">
            <a:extLst>
              <a:ext uri="{FF2B5EF4-FFF2-40B4-BE49-F238E27FC236}">
                <a16:creationId xmlns:a16="http://schemas.microsoft.com/office/drawing/2014/main" id="{73AB533F-F50F-CF47-8458-8A525E38F16A}"/>
              </a:ext>
            </a:extLst>
          </p:cNvPr>
          <p:cNvSpPr/>
          <p:nvPr userDrawn="1"/>
        </p:nvSpPr>
        <p:spPr>
          <a:xfrm>
            <a:off x="744124" y="279736"/>
            <a:ext cx="288310" cy="431801"/>
          </a:xfrm>
          <a:prstGeom prst="parallelogram">
            <a:avLst>
              <a:gd name="adj" fmla="val 5216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平行四边形 5">
            <a:extLst>
              <a:ext uri="{FF2B5EF4-FFF2-40B4-BE49-F238E27FC236}">
                <a16:creationId xmlns:a16="http://schemas.microsoft.com/office/drawing/2014/main" id="{7A38506B-EE1A-6F4F-B850-269097F75DB8}"/>
              </a:ext>
            </a:extLst>
          </p:cNvPr>
          <p:cNvSpPr/>
          <p:nvPr userDrawn="1"/>
        </p:nvSpPr>
        <p:spPr>
          <a:xfrm>
            <a:off x="551585" y="279736"/>
            <a:ext cx="288310" cy="431801"/>
          </a:xfrm>
          <a:prstGeom prst="parallelogram">
            <a:avLst>
              <a:gd name="adj" fmla="val 52161"/>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 name="平行四边形 6">
            <a:extLst>
              <a:ext uri="{FF2B5EF4-FFF2-40B4-BE49-F238E27FC236}">
                <a16:creationId xmlns:a16="http://schemas.microsoft.com/office/drawing/2014/main" id="{0CC262FD-DD0A-DB44-92EE-7A2F2AEFDB92}"/>
              </a:ext>
            </a:extLst>
          </p:cNvPr>
          <p:cNvSpPr/>
          <p:nvPr userDrawn="1"/>
        </p:nvSpPr>
        <p:spPr>
          <a:xfrm>
            <a:off x="341334" y="279735"/>
            <a:ext cx="288310" cy="431801"/>
          </a:xfrm>
          <a:prstGeom prst="parallelogram">
            <a:avLst>
              <a:gd name="adj" fmla="val 52161"/>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平行四边形 7">
            <a:extLst>
              <a:ext uri="{FF2B5EF4-FFF2-40B4-BE49-F238E27FC236}">
                <a16:creationId xmlns:a16="http://schemas.microsoft.com/office/drawing/2014/main" id="{C3A4B90F-BEA8-C246-A22A-905C3336C709}"/>
              </a:ext>
            </a:extLst>
          </p:cNvPr>
          <p:cNvSpPr/>
          <p:nvPr userDrawn="1"/>
        </p:nvSpPr>
        <p:spPr>
          <a:xfrm>
            <a:off x="139170" y="279737"/>
            <a:ext cx="288310" cy="431801"/>
          </a:xfrm>
          <a:prstGeom prst="parallelogram">
            <a:avLst>
              <a:gd name="adj" fmla="val 52161"/>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35525056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内容页_2">
    <p:spTree>
      <p:nvGrpSpPr>
        <p:cNvPr id="1" name=""/>
        <p:cNvGrpSpPr/>
        <p:nvPr/>
      </p:nvGrpSpPr>
      <p:grpSpPr>
        <a:xfrm>
          <a:off x="0" y="0"/>
          <a:ext cx="0" cy="0"/>
          <a:chOff x="0" y="0"/>
          <a:chExt cx="0" cy="0"/>
        </a:xfrm>
      </p:grpSpPr>
      <p:pic>
        <p:nvPicPr>
          <p:cNvPr id="2" name="图片 1"/>
          <p:cNvPicPr>
            <a:picLocks noChangeAspect="1"/>
          </p:cNvPicPr>
          <p:nvPr userDrawn="1"/>
        </p:nvPicPr>
        <p:blipFill rotWithShape="1">
          <a:blip r:embed="rId2">
            <a:extLst>
              <a:ext uri="{BEBA8EAE-BF5A-486C-A8C5-ECC9F3942E4B}">
                <a14:imgProps xmlns:a14="http://schemas.microsoft.com/office/drawing/2010/main">
                  <a14:imgLayer r:embed="rId3">
                    <a14:imgEffect>
                      <a14:colorTemperature colorTemp="11200"/>
                    </a14:imgEffect>
                  </a14:imgLayer>
                </a14:imgProps>
              </a:ext>
              <a:ext uri="{28A0092B-C50C-407E-A947-70E740481C1C}">
                <a14:useLocalDpi xmlns:a14="http://schemas.microsoft.com/office/drawing/2010/main" val="0"/>
              </a:ext>
            </a:extLst>
          </a:blip>
          <a:srcRect t="19136" b="30494"/>
          <a:stretch/>
        </p:blipFill>
        <p:spPr>
          <a:xfrm>
            <a:off x="0" y="3403600"/>
            <a:ext cx="12192000" cy="3454400"/>
          </a:xfrm>
          <a:prstGeom prst="rect">
            <a:avLst/>
          </a:prstGeom>
        </p:spPr>
      </p:pic>
      <p:sp>
        <p:nvSpPr>
          <p:cNvPr id="3" name="矩形 2"/>
          <p:cNvSpPr/>
          <p:nvPr userDrawn="1"/>
        </p:nvSpPr>
        <p:spPr>
          <a:xfrm>
            <a:off x="0" y="3403600"/>
            <a:ext cx="12192000" cy="3454400"/>
          </a:xfrm>
          <a:prstGeom prst="rect">
            <a:avLst/>
          </a:prstGeom>
          <a:solidFill>
            <a:schemeClr val="tx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平行四边形 3"/>
          <p:cNvSpPr/>
          <p:nvPr userDrawn="1"/>
        </p:nvSpPr>
        <p:spPr>
          <a:xfrm>
            <a:off x="270932" y="736600"/>
            <a:ext cx="1456267" cy="2463800"/>
          </a:xfrm>
          <a:prstGeom prst="parallelogram">
            <a:avLst>
              <a:gd name="adj" fmla="val 7209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平行四边形 4"/>
          <p:cNvSpPr/>
          <p:nvPr userDrawn="1"/>
        </p:nvSpPr>
        <p:spPr>
          <a:xfrm>
            <a:off x="1303865" y="736600"/>
            <a:ext cx="1456267" cy="2463800"/>
          </a:xfrm>
          <a:prstGeom prst="parallelogram">
            <a:avLst>
              <a:gd name="adj" fmla="val 7209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平行四边形 5"/>
          <p:cNvSpPr/>
          <p:nvPr userDrawn="1"/>
        </p:nvSpPr>
        <p:spPr>
          <a:xfrm>
            <a:off x="2336799" y="736600"/>
            <a:ext cx="1456267" cy="2463800"/>
          </a:xfrm>
          <a:prstGeom prst="parallelogram">
            <a:avLst>
              <a:gd name="adj" fmla="val 7209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占位符 11"/>
          <p:cNvSpPr>
            <a:spLocks noGrp="1"/>
          </p:cNvSpPr>
          <p:nvPr>
            <p:ph type="body" sz="quarter" idx="11" hasCustomPrompt="1"/>
          </p:nvPr>
        </p:nvSpPr>
        <p:spPr>
          <a:xfrm>
            <a:off x="3558273" y="1435551"/>
            <a:ext cx="6587181" cy="923330"/>
          </a:xfrm>
          <a:prstGeom prst="rect">
            <a:avLst/>
          </a:prstGeom>
        </p:spPr>
        <p:txBody>
          <a:bodyPr wrap="square">
            <a:spAutoFit/>
          </a:bodyPr>
          <a:lstStyle>
            <a:lvl1pPr marL="0" indent="0" algn="l">
              <a:buNone/>
              <a:defRPr sz="6000" b="1">
                <a:solidFill>
                  <a:schemeClr val="tx1"/>
                </a:solidFill>
              </a:defRPr>
            </a:lvl1pPr>
          </a:lstStyle>
          <a:p>
            <a:pPr lvl="0"/>
            <a:r>
              <a:rPr lang="en-US" altLang="zh-CN" dirty="0"/>
              <a:t>Add Your Text</a:t>
            </a:r>
          </a:p>
        </p:txBody>
      </p:sp>
      <p:sp>
        <p:nvSpPr>
          <p:cNvPr id="15" name="文本占位符 11"/>
          <p:cNvSpPr>
            <a:spLocks noGrp="1"/>
          </p:cNvSpPr>
          <p:nvPr>
            <p:ph type="body" sz="quarter" idx="12" hasCustomPrompt="1"/>
          </p:nvPr>
        </p:nvSpPr>
        <p:spPr>
          <a:xfrm>
            <a:off x="3558273" y="2193971"/>
            <a:ext cx="7183521" cy="1006429"/>
          </a:xfrm>
          <a:prstGeom prst="rect">
            <a:avLst/>
          </a:prstGeom>
        </p:spPr>
        <p:txBody>
          <a:bodyPr wrap="square">
            <a:spAutoFit/>
          </a:bodyPr>
          <a:lstStyle>
            <a:lvl1pPr marL="0" indent="0" algn="l">
              <a:buNone/>
              <a:defRPr sz="6600" b="1">
                <a:solidFill>
                  <a:schemeClr val="tx1"/>
                </a:solidFill>
              </a:defRPr>
            </a:lvl1pPr>
          </a:lstStyle>
          <a:p>
            <a:pPr lvl="0"/>
            <a:r>
              <a:rPr lang="zh-CN" altLang="en-US" dirty="0"/>
              <a:t>點此處添加標題</a:t>
            </a:r>
          </a:p>
        </p:txBody>
      </p:sp>
    </p:spTree>
    <p:extLst>
      <p:ext uri="{BB962C8B-B14F-4D97-AF65-F5344CB8AC3E}">
        <p14:creationId xmlns:p14="http://schemas.microsoft.com/office/powerpoint/2010/main" val="30319722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extLst>
      <p:ext uri="{BB962C8B-B14F-4D97-AF65-F5344CB8AC3E}">
        <p14:creationId xmlns:p14="http://schemas.microsoft.com/office/powerpoint/2010/main" val="26395639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模板使用技巧1">
    <p:spTree>
      <p:nvGrpSpPr>
        <p:cNvPr id="1" name=""/>
        <p:cNvGrpSpPr/>
        <p:nvPr/>
      </p:nvGrpSpPr>
      <p:grpSpPr>
        <a:xfrm>
          <a:off x="0" y="0"/>
          <a:ext cx="0" cy="0"/>
          <a:chOff x="0" y="0"/>
          <a:chExt cx="0" cy="0"/>
        </a:xfrm>
      </p:grpSpPr>
      <p:sp>
        <p:nvSpPr>
          <p:cNvPr id="4" name="矩形 3"/>
          <p:cNvSpPr/>
          <p:nvPr userDrawn="1"/>
        </p:nvSpPr>
        <p:spPr>
          <a:xfrm>
            <a:off x="440603" y="759873"/>
            <a:ext cx="1713931" cy="369332"/>
          </a:xfrm>
          <a:prstGeom prst="rect">
            <a:avLst/>
          </a:prstGeom>
        </p:spPr>
        <p:txBody>
          <a:bodyPr wrap="none">
            <a:spAutoFit/>
          </a:bodyPr>
          <a:lstStyle/>
          <a:p>
            <a:pPr defTabSz="609585"/>
            <a:r>
              <a:rPr lang="zh-CN" altLang="en-US" sz="1800">
                <a:solidFill>
                  <a:schemeClr val="tx1">
                    <a:lumMod val="75000"/>
                    <a:lumOff val="25000"/>
                  </a:schemeClr>
                </a:solidFill>
                <a:latin typeface="Segoe UI Light"/>
                <a:ea typeface="微软雅黑"/>
                <a:cs typeface="Segoe UI Light"/>
              </a:rPr>
              <a:t>模板使用技巧</a:t>
            </a:r>
            <a:r>
              <a:rPr lang="en-US" altLang="zh-CN" sz="1800">
                <a:solidFill>
                  <a:schemeClr val="tx1">
                    <a:lumMod val="75000"/>
                    <a:lumOff val="25000"/>
                  </a:schemeClr>
                </a:solidFill>
                <a:latin typeface="Segoe UI Light"/>
                <a:ea typeface="微软雅黑"/>
                <a:cs typeface="Segoe UI Light"/>
              </a:rPr>
              <a:t> 1</a:t>
            </a:r>
            <a:endParaRPr lang="zh-CN" altLang="en-US" sz="1800" dirty="0">
              <a:solidFill>
                <a:schemeClr val="tx1">
                  <a:lumMod val="75000"/>
                  <a:lumOff val="25000"/>
                </a:schemeClr>
              </a:solidFill>
              <a:latin typeface="Segoe UI Light"/>
              <a:ea typeface="微软雅黑"/>
              <a:cs typeface="Segoe UI Light"/>
            </a:endParaRPr>
          </a:p>
        </p:txBody>
      </p:sp>
      <p:sp>
        <p:nvSpPr>
          <p:cNvPr id="5" name="矩形 4"/>
          <p:cNvSpPr/>
          <p:nvPr userDrawn="1"/>
        </p:nvSpPr>
        <p:spPr>
          <a:xfrm>
            <a:off x="440603" y="182445"/>
            <a:ext cx="777777" cy="246221"/>
          </a:xfrm>
          <a:prstGeom prst="rect">
            <a:avLst/>
          </a:prstGeom>
        </p:spPr>
        <p:txBody>
          <a:bodyPr wrap="none">
            <a:spAutoFit/>
          </a:bodyPr>
          <a:lstStyle/>
          <a:p>
            <a:pPr defTabSz="609585"/>
            <a:r>
              <a:rPr kumimoji="1" lang="en-US" altLang="zh-CN" sz="1000" dirty="0">
                <a:solidFill>
                  <a:schemeClr val="tx1">
                    <a:lumMod val="75000"/>
                    <a:lumOff val="25000"/>
                  </a:schemeClr>
                </a:solidFill>
                <a:latin typeface="Segoe UI Light"/>
                <a:ea typeface="微软雅黑" charset="0"/>
                <a:cs typeface="Segoe UI Light"/>
              </a:rPr>
              <a:t>OfficePLUS</a:t>
            </a:r>
            <a:endParaRPr lang="zh-CN" altLang="en-US" sz="1000" dirty="0">
              <a:solidFill>
                <a:schemeClr val="tx1">
                  <a:lumMod val="75000"/>
                  <a:lumOff val="25000"/>
                </a:schemeClr>
              </a:solidFill>
              <a:latin typeface="Segoe UI Light"/>
              <a:ea typeface="微软雅黑" charset="0"/>
              <a:cs typeface="Segoe UI Light"/>
            </a:endParaRPr>
          </a:p>
        </p:txBody>
      </p:sp>
      <p:sp>
        <p:nvSpPr>
          <p:cNvPr id="9" name="文本框 8">
            <a:extLst>
              <a:ext uri="{FF2B5EF4-FFF2-40B4-BE49-F238E27FC236}">
                <a16:creationId xmlns:a16="http://schemas.microsoft.com/office/drawing/2014/main" id="{67B43CCB-1998-4484-B269-9ACB654ACB71}"/>
              </a:ext>
            </a:extLst>
          </p:cNvPr>
          <p:cNvSpPr txBox="1"/>
          <p:nvPr userDrawn="1"/>
        </p:nvSpPr>
        <p:spPr>
          <a:xfrm>
            <a:off x="431800" y="1174234"/>
            <a:ext cx="3467616" cy="584775"/>
          </a:xfrm>
          <a:prstGeom prst="rect">
            <a:avLst/>
          </a:prstGeom>
          <a:noFill/>
        </p:spPr>
        <p:txBody>
          <a:bodyPr wrap="none" rtlCol="0">
            <a:spAutoFit/>
          </a:bodyPr>
          <a:lstStyle/>
          <a:p>
            <a:r>
              <a:rPr lang="zh-CN" altLang="en-US" sz="3200" b="1">
                <a:solidFill>
                  <a:schemeClr val="tx1">
                    <a:lumMod val="85000"/>
                    <a:lumOff val="15000"/>
                  </a:schemeClr>
                </a:solidFill>
                <a:latin typeface="微软雅黑" panose="020B0503020204020204" pitchFamily="34" charset="-122"/>
                <a:ea typeface="微软雅黑" panose="020B0503020204020204" pitchFamily="34" charset="-122"/>
              </a:rPr>
              <a:t>一键调整模板颜色</a:t>
            </a:r>
            <a:endParaRPr lang="en-US" sz="3200" b="1">
              <a:solidFill>
                <a:schemeClr val="tx1">
                  <a:lumMod val="85000"/>
                  <a:lumOff val="15000"/>
                </a:schemeClr>
              </a:solidFill>
              <a:latin typeface="微软雅黑" panose="020B0503020204020204" pitchFamily="34" charset="-122"/>
              <a:ea typeface="微软雅黑" panose="020B0503020204020204" pitchFamily="34" charset="-122"/>
            </a:endParaRPr>
          </a:p>
        </p:txBody>
      </p:sp>
      <p:pic>
        <p:nvPicPr>
          <p:cNvPr id="10" name="图片 9">
            <a:extLst>
              <a:ext uri="{FF2B5EF4-FFF2-40B4-BE49-F238E27FC236}">
                <a16:creationId xmlns:a16="http://schemas.microsoft.com/office/drawing/2014/main" id="{CF1532F4-AF97-400D-84E6-F00D2B3D35D1}"/>
              </a:ext>
            </a:extLst>
          </p:cNvPr>
          <p:cNvPicPr>
            <a:picLocks noChangeAspect="1"/>
          </p:cNvPicPr>
          <p:nvPr userDrawn="1"/>
        </p:nvPicPr>
        <p:blipFill>
          <a:blip r:embed="rId2"/>
          <a:stretch>
            <a:fillRect/>
          </a:stretch>
        </p:blipFill>
        <p:spPr>
          <a:xfrm>
            <a:off x="431800" y="2138895"/>
            <a:ext cx="5295899" cy="3847021"/>
          </a:xfrm>
          <a:prstGeom prst="rect">
            <a:avLst/>
          </a:prstGeom>
          <a:ln>
            <a:solidFill>
              <a:schemeClr val="bg1">
                <a:lumMod val="65000"/>
              </a:schemeClr>
            </a:solidFill>
          </a:ln>
        </p:spPr>
      </p:pic>
      <p:pic>
        <p:nvPicPr>
          <p:cNvPr id="11" name="图片 10">
            <a:extLst>
              <a:ext uri="{FF2B5EF4-FFF2-40B4-BE49-F238E27FC236}">
                <a16:creationId xmlns:a16="http://schemas.microsoft.com/office/drawing/2014/main" id="{CA7E11C8-4335-45B0-A270-313A25ABC63F}"/>
              </a:ext>
            </a:extLst>
          </p:cNvPr>
          <p:cNvPicPr>
            <a:picLocks noChangeAspect="1"/>
          </p:cNvPicPr>
          <p:nvPr userDrawn="1"/>
        </p:nvPicPr>
        <p:blipFill>
          <a:blip r:embed="rId3"/>
          <a:stretch>
            <a:fillRect/>
          </a:stretch>
        </p:blipFill>
        <p:spPr>
          <a:xfrm>
            <a:off x="6464300" y="2138895"/>
            <a:ext cx="5295900" cy="3847022"/>
          </a:xfrm>
          <a:prstGeom prst="rect">
            <a:avLst/>
          </a:prstGeom>
          <a:ln>
            <a:solidFill>
              <a:schemeClr val="bg1">
                <a:lumMod val="65000"/>
              </a:schemeClr>
            </a:solidFill>
          </a:ln>
        </p:spPr>
      </p:pic>
      <p:sp>
        <p:nvSpPr>
          <p:cNvPr id="12" name="文本框 11">
            <a:extLst>
              <a:ext uri="{FF2B5EF4-FFF2-40B4-BE49-F238E27FC236}">
                <a16:creationId xmlns:a16="http://schemas.microsoft.com/office/drawing/2014/main" id="{45615889-3ACE-4C91-970F-789D759EAC1E}"/>
              </a:ext>
            </a:extLst>
          </p:cNvPr>
          <p:cNvSpPr txBox="1"/>
          <p:nvPr userDrawn="1"/>
        </p:nvSpPr>
        <p:spPr>
          <a:xfrm>
            <a:off x="333477" y="6061002"/>
            <a:ext cx="3183885"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1.</a:t>
            </a:r>
            <a:r>
              <a:rPr lang="zh-CN" altLang="en-US" sz="1200" spc="150">
                <a:latin typeface="微软雅黑" panose="020B0503020204020204" pitchFamily="34" charset="-122"/>
                <a:ea typeface="微软雅黑" panose="020B0503020204020204" pitchFamily="34" charset="-122"/>
              </a:rPr>
              <a:t> 选择“设计”</a:t>
            </a:r>
            <a:r>
              <a:rPr lang="en-US" altLang="zh-CN" sz="1200" spc="150">
                <a:latin typeface="微软雅黑" panose="020B0503020204020204" pitchFamily="34" charset="-122"/>
                <a:ea typeface="微软雅黑" panose="020B0503020204020204" pitchFamily="34" charset="-122"/>
              </a:rPr>
              <a:t>-</a:t>
            </a:r>
            <a:r>
              <a:rPr lang="zh-CN" altLang="en-US" sz="1200" spc="150">
                <a:latin typeface="微软雅黑" panose="020B0503020204020204" pitchFamily="34" charset="-122"/>
                <a:ea typeface="微软雅黑" panose="020B0503020204020204" pitchFamily="34" charset="-122"/>
              </a:rPr>
              <a:t>“变体”</a:t>
            </a:r>
            <a:r>
              <a:rPr lang="en-US" altLang="zh-CN" sz="1200" spc="150">
                <a:latin typeface="微软雅黑" panose="020B0503020204020204" pitchFamily="34" charset="-122"/>
                <a:ea typeface="微软雅黑" panose="020B0503020204020204" pitchFamily="34" charset="-122"/>
              </a:rPr>
              <a:t>-</a:t>
            </a:r>
            <a:r>
              <a:rPr lang="zh-CN" altLang="en-US" sz="1200" spc="150">
                <a:latin typeface="微软雅黑" panose="020B0503020204020204" pitchFamily="34" charset="-122"/>
                <a:ea typeface="微软雅黑" panose="020B0503020204020204" pitchFamily="34" charset="-122"/>
              </a:rPr>
              <a:t>“颜色”；</a:t>
            </a:r>
            <a:endParaRPr lang="en-US" sz="1200" spc="150">
              <a:latin typeface="微软雅黑" panose="020B0503020204020204" pitchFamily="34" charset="-122"/>
              <a:ea typeface="微软雅黑" panose="020B0503020204020204" pitchFamily="34" charset="-122"/>
            </a:endParaRPr>
          </a:p>
        </p:txBody>
      </p:sp>
      <p:sp>
        <p:nvSpPr>
          <p:cNvPr id="13" name="文本框 12">
            <a:extLst>
              <a:ext uri="{FF2B5EF4-FFF2-40B4-BE49-F238E27FC236}">
                <a16:creationId xmlns:a16="http://schemas.microsoft.com/office/drawing/2014/main" id="{CD19D40D-978A-4E04-8450-F6DC61B85399}"/>
              </a:ext>
            </a:extLst>
          </p:cNvPr>
          <p:cNvSpPr txBox="1"/>
          <p:nvPr userDrawn="1"/>
        </p:nvSpPr>
        <p:spPr>
          <a:xfrm>
            <a:off x="6360651" y="6061002"/>
            <a:ext cx="4562467"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2.</a:t>
            </a:r>
            <a:r>
              <a:rPr lang="zh-CN" altLang="en-US" sz="1200" spc="150">
                <a:latin typeface="微软雅黑" panose="020B0503020204020204" pitchFamily="34" charset="-122"/>
                <a:ea typeface="微软雅黑" panose="020B0503020204020204" pitchFamily="34" charset="-122"/>
              </a:rPr>
              <a:t> 选择你喜欢的颜色搭配，模板一秒调整为你选颜色。</a:t>
            </a:r>
            <a:endParaRPr lang="en-US" sz="1200" spc="150">
              <a:latin typeface="微软雅黑" panose="020B0503020204020204" pitchFamily="34" charset="-122"/>
              <a:ea typeface="微软雅黑" panose="020B0503020204020204" pitchFamily="34" charset="-122"/>
            </a:endParaRPr>
          </a:p>
        </p:txBody>
      </p:sp>
      <p:pic>
        <p:nvPicPr>
          <p:cNvPr id="14" name="图片 13">
            <a:extLst>
              <a:ext uri="{FF2B5EF4-FFF2-40B4-BE49-F238E27FC236}">
                <a16:creationId xmlns:a16="http://schemas.microsoft.com/office/drawing/2014/main" id="{299860AF-0C43-4649-A586-85D19517B6FC}"/>
              </a:ext>
            </a:extLst>
          </p:cNvPr>
          <p:cNvPicPr>
            <a:picLocks noChangeAspect="1"/>
          </p:cNvPicPr>
          <p:nvPr userDrawn="1"/>
        </p:nvPicPr>
        <p:blipFill>
          <a:blip r:embed="rId4"/>
          <a:stretch>
            <a:fillRect/>
          </a:stretch>
        </p:blipFill>
        <p:spPr>
          <a:xfrm>
            <a:off x="3005928" y="2609333"/>
            <a:ext cx="819667" cy="819667"/>
          </a:xfrm>
          <a:prstGeom prst="rect">
            <a:avLst/>
          </a:prstGeom>
          <a:effectLst>
            <a:outerShdw blurRad="50800" dist="38100" dir="2700000" algn="tl" rotWithShape="0">
              <a:prstClr val="black">
                <a:alpha val="40000"/>
              </a:prstClr>
            </a:outerShdw>
          </a:effectLst>
        </p:spPr>
      </p:pic>
      <p:pic>
        <p:nvPicPr>
          <p:cNvPr id="15" name="图片 14">
            <a:extLst>
              <a:ext uri="{FF2B5EF4-FFF2-40B4-BE49-F238E27FC236}">
                <a16:creationId xmlns:a16="http://schemas.microsoft.com/office/drawing/2014/main" id="{A6130A4D-8EC7-4AC1-B434-55DC69102864}"/>
              </a:ext>
            </a:extLst>
          </p:cNvPr>
          <p:cNvPicPr>
            <a:picLocks noChangeAspect="1"/>
          </p:cNvPicPr>
          <p:nvPr userDrawn="1"/>
        </p:nvPicPr>
        <p:blipFill>
          <a:blip r:embed="rId4"/>
          <a:stretch>
            <a:fillRect/>
          </a:stretch>
        </p:blipFill>
        <p:spPr>
          <a:xfrm>
            <a:off x="10787853" y="4257158"/>
            <a:ext cx="819667" cy="81966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6310444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theme" Target="../theme/theme2.xml"/><Relationship Id="rId5" Type="http://schemas.openxmlformats.org/officeDocument/2006/relationships/slideLayout" Target="../slideLayouts/slideLayout13.xml"/><Relationship Id="rId4"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1505381"/>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4" r:id="rId3"/>
    <p:sldLayoutId id="2147483695" r:id="rId4"/>
    <p:sldLayoutId id="2147483688" r:id="rId5"/>
    <p:sldLayoutId id="2147483691" r:id="rId6"/>
    <p:sldLayoutId id="2147483692" r:id="rId7"/>
    <p:sldLayoutId id="2147483693" r:id="rId8"/>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6360688"/>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680" r:id="rId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tiff"/><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image" Target="../media/image22.png"/><Relationship Id="rId1" Type="http://schemas.openxmlformats.org/officeDocument/2006/relationships/slideLayout" Target="../slideLayouts/slideLayout6.xml"/><Relationship Id="rId5" Type="http://schemas.openxmlformats.org/officeDocument/2006/relationships/image" Target="../media/image25.png"/><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xml"/><Relationship Id="rId1" Type="http://schemas.openxmlformats.org/officeDocument/2006/relationships/slideLayout" Target="../slideLayouts/slideLayout6.xml"/><Relationship Id="rId5" Type="http://schemas.openxmlformats.org/officeDocument/2006/relationships/image" Target="../media/image33.gif"/><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35.png"/></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9.xml"/><Relationship Id="rId1" Type="http://schemas.openxmlformats.org/officeDocument/2006/relationships/slideLayout" Target="../slideLayouts/slideLayout6.xml"/><Relationship Id="rId5" Type="http://schemas.openxmlformats.org/officeDocument/2006/relationships/image" Target="../media/image38.png"/><Relationship Id="rId4" Type="http://schemas.openxmlformats.org/officeDocument/2006/relationships/image" Target="../media/image3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5.xml"/><Relationship Id="rId1" Type="http://schemas.openxmlformats.org/officeDocument/2006/relationships/themeOverride" Target="../theme/themeOverride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a:xfrm>
            <a:off x="3327400" y="1123404"/>
            <a:ext cx="5537200" cy="1685077"/>
          </a:xfrm>
        </p:spPr>
        <p:txBody>
          <a:bodyPr/>
          <a:lstStyle/>
          <a:p>
            <a:r>
              <a:rPr lang="en-US" altLang="zh-CN" sz="11500" dirty="0"/>
              <a:t>Day 5</a:t>
            </a:r>
            <a:endParaRPr lang="zh-CN" altLang="en-US" sz="11500" dirty="0"/>
          </a:p>
        </p:txBody>
      </p:sp>
      <p:sp>
        <p:nvSpPr>
          <p:cNvPr id="3" name="文本占位符 2"/>
          <p:cNvSpPr>
            <a:spLocks noGrp="1"/>
          </p:cNvSpPr>
          <p:nvPr>
            <p:ph type="body" sz="quarter" idx="12"/>
          </p:nvPr>
        </p:nvSpPr>
        <p:spPr>
          <a:xfrm>
            <a:off x="2628900" y="3292990"/>
            <a:ext cx="6934200" cy="757130"/>
          </a:xfrm>
        </p:spPr>
        <p:txBody>
          <a:bodyPr/>
          <a:lstStyle/>
          <a:p>
            <a:r>
              <a:rPr lang="zh-CN" altLang="en-US" dirty="0"/>
              <a:t>資料清理</a:t>
            </a:r>
            <a:r>
              <a:rPr lang="en-US" altLang="zh-CN" dirty="0"/>
              <a:t>&amp;</a:t>
            </a:r>
            <a:r>
              <a:rPr lang="zh-CN" altLang="en-US" dirty="0"/>
              <a:t>前處理</a:t>
            </a:r>
          </a:p>
        </p:txBody>
      </p:sp>
      <p:sp>
        <p:nvSpPr>
          <p:cNvPr id="4" name="文本占位符 3"/>
          <p:cNvSpPr>
            <a:spLocks noGrp="1"/>
          </p:cNvSpPr>
          <p:nvPr>
            <p:ph type="body" sz="quarter" idx="13"/>
          </p:nvPr>
        </p:nvSpPr>
        <p:spPr/>
        <p:txBody>
          <a:bodyPr/>
          <a:lstStyle/>
          <a:p>
            <a:r>
              <a:rPr lang="en-US" altLang="zh-CN" dirty="0"/>
              <a:t>[</a:t>
            </a:r>
            <a:r>
              <a:rPr lang="zh-CN" altLang="en-US" dirty="0"/>
              <a:t>全民瘋</a:t>
            </a:r>
            <a:r>
              <a:rPr lang="en-US" altLang="zh-CN" dirty="0"/>
              <a:t>AI</a:t>
            </a:r>
            <a:r>
              <a:rPr lang="zh-CN" altLang="en-US" dirty="0"/>
              <a:t>系列</a:t>
            </a:r>
            <a:r>
              <a:rPr lang="en-US" altLang="zh-CN" dirty="0"/>
              <a:t>]</a:t>
            </a:r>
          </a:p>
        </p:txBody>
      </p:sp>
      <p:sp>
        <p:nvSpPr>
          <p:cNvPr id="5" name="TextBox 4">
            <a:extLst>
              <a:ext uri="{FF2B5EF4-FFF2-40B4-BE49-F238E27FC236}">
                <a16:creationId xmlns:a16="http://schemas.microsoft.com/office/drawing/2014/main" id="{3FD93387-2894-8E40-A516-E56D089810AC}"/>
              </a:ext>
            </a:extLst>
          </p:cNvPr>
          <p:cNvSpPr txBox="1"/>
          <p:nvPr/>
        </p:nvSpPr>
        <p:spPr>
          <a:xfrm>
            <a:off x="5953328" y="6653719"/>
            <a:ext cx="184731" cy="308995"/>
          </a:xfrm>
          <a:prstGeom prst="rect">
            <a:avLst/>
          </a:prstGeom>
          <a:noFill/>
        </p:spPr>
        <p:txBody>
          <a:bodyPr wrap="none" rtlCol="0">
            <a:spAutoFit/>
          </a:bodyPr>
          <a:lstStyle/>
          <a:p>
            <a:pPr>
              <a:lnSpc>
                <a:spcPct val="130000"/>
              </a:lnSpc>
              <a:spcBef>
                <a:spcPts val="600"/>
              </a:spcBef>
            </a:pPr>
            <a:endParaRPr lang="en-TW" sz="1200" kern="0" dirty="0">
              <a:latin typeface="微软雅黑" panose="020B0503020204020204" pitchFamily="34" charset="-122"/>
              <a:ea typeface="微软雅黑" panose="020B0503020204020204" pitchFamily="34" charset="-122"/>
              <a:cs typeface="+mn-ea"/>
              <a:sym typeface="+mn-lt"/>
            </a:endParaRPr>
          </a:p>
        </p:txBody>
      </p:sp>
      <p:sp>
        <p:nvSpPr>
          <p:cNvPr id="6" name="Text Placeholder 4">
            <a:extLst>
              <a:ext uri="{FF2B5EF4-FFF2-40B4-BE49-F238E27FC236}">
                <a16:creationId xmlns:a16="http://schemas.microsoft.com/office/drawing/2014/main" id="{301DE6FE-72BC-9B4B-934A-0C7F86DFEF4B}"/>
              </a:ext>
            </a:extLst>
          </p:cNvPr>
          <p:cNvSpPr>
            <a:spLocks noGrp="1"/>
          </p:cNvSpPr>
          <p:nvPr>
            <p:ph type="body" sz="quarter" idx="14"/>
          </p:nvPr>
        </p:nvSpPr>
        <p:spPr>
          <a:xfrm>
            <a:off x="4693915" y="6407685"/>
            <a:ext cx="2804166" cy="341632"/>
          </a:xfrm>
        </p:spPr>
        <p:txBody>
          <a:bodyPr/>
          <a:lstStyle/>
          <a:p>
            <a:r>
              <a:rPr lang="zh-TW" altLang="en-US" dirty="0"/>
              <a:t>第</a:t>
            </a:r>
            <a:r>
              <a:rPr lang="en-US" altLang="zh-TW" dirty="0"/>
              <a:t>12</a:t>
            </a:r>
            <a:r>
              <a:rPr lang="zh-TW" altLang="en-US" dirty="0"/>
              <a:t>屆 </a:t>
            </a:r>
            <a:r>
              <a:rPr lang="en-US" altLang="zh-CN" dirty="0" err="1"/>
              <a:t>iT</a:t>
            </a:r>
            <a:r>
              <a:rPr lang="zh-TW" altLang="en-US" dirty="0"/>
              <a:t>邦幫忙 鐵人賽</a:t>
            </a:r>
          </a:p>
        </p:txBody>
      </p:sp>
    </p:spTree>
    <p:extLst>
      <p:ext uri="{BB962C8B-B14F-4D97-AF65-F5344CB8AC3E}">
        <p14:creationId xmlns:p14="http://schemas.microsoft.com/office/powerpoint/2010/main" val="3255312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37C5488-205F-3F4E-99A7-0199969D6673}"/>
              </a:ext>
            </a:extLst>
          </p:cNvPr>
          <p:cNvSpPr>
            <a:spLocks noGrp="1"/>
          </p:cNvSpPr>
          <p:nvPr>
            <p:ph type="body" sz="quarter" idx="10"/>
          </p:nvPr>
        </p:nvSpPr>
        <p:spPr/>
        <p:txBody>
          <a:bodyPr/>
          <a:lstStyle/>
          <a:p>
            <a:r>
              <a:rPr lang="en-US" dirty="0" err="1"/>
              <a:t>鳶尾花朵</a:t>
            </a:r>
            <a:r>
              <a:rPr lang="en-US" dirty="0"/>
              <a:t>(iris)</a:t>
            </a:r>
            <a:r>
              <a:rPr lang="en-US" dirty="0" err="1"/>
              <a:t>資料集一覽</a:t>
            </a:r>
            <a:endParaRPr lang="en-TW" dirty="0"/>
          </a:p>
        </p:txBody>
      </p:sp>
      <p:sp>
        <p:nvSpPr>
          <p:cNvPr id="6" name="Text Placeholder 1">
            <a:extLst>
              <a:ext uri="{FF2B5EF4-FFF2-40B4-BE49-F238E27FC236}">
                <a16:creationId xmlns:a16="http://schemas.microsoft.com/office/drawing/2014/main" id="{A069F8AA-46D3-AA4F-A704-046F61ECF061}"/>
              </a:ext>
            </a:extLst>
          </p:cNvPr>
          <p:cNvSpPr txBox="1">
            <a:spLocks/>
          </p:cNvSpPr>
          <p:nvPr/>
        </p:nvSpPr>
        <p:spPr>
          <a:xfrm>
            <a:off x="815993" y="1173106"/>
            <a:ext cx="8229153" cy="114996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D66962"/>
              </a:buClr>
              <a:buSzPts val="1800"/>
              <a:buFont typeface="Calibri"/>
              <a:buChar char="●"/>
              <a:defRPr sz="1800" b="0" i="0" u="none" strike="noStrike" cap="none">
                <a:solidFill>
                  <a:schemeClr val="dk2"/>
                </a:solidFill>
                <a:latin typeface="Calibri"/>
                <a:ea typeface="Calibri"/>
                <a:cs typeface="Calibri"/>
                <a:sym typeface="Calibri"/>
              </a:defRPr>
            </a:lvl1pPr>
            <a:lvl2pPr marL="914400" marR="0" lvl="1" indent="-317500" algn="l" rtl="0">
              <a:lnSpc>
                <a:spcPct val="115000"/>
              </a:lnSpc>
              <a:spcBef>
                <a:spcPts val="1600"/>
              </a:spcBef>
              <a:spcAft>
                <a:spcPts val="0"/>
              </a:spcAft>
              <a:buClr>
                <a:srgbClr val="6AA84F"/>
              </a:buClr>
              <a:buSzPts val="1400"/>
              <a:buFont typeface="Calibri"/>
              <a:buChar char="●"/>
              <a:defRPr sz="1400" b="0" i="0" u="none" strike="noStrike" cap="none">
                <a:solidFill>
                  <a:schemeClr val="dk2"/>
                </a:solidFill>
                <a:latin typeface="Calibri"/>
                <a:ea typeface="Calibri"/>
                <a:cs typeface="Calibri"/>
                <a:sym typeface="Calibri"/>
              </a:defRPr>
            </a:lvl2pPr>
            <a:lvl3pPr marL="1371600" marR="0" lvl="2"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3pPr>
            <a:lvl4pPr marL="1828800" marR="0" lvl="3"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4pPr>
            <a:lvl5pPr marL="2286000" marR="0" lvl="4"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5pPr>
            <a:lvl6pPr marL="2743200" marR="0" lvl="5"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6pPr>
            <a:lvl7pPr marL="3200400" marR="0" lvl="6"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7pPr>
            <a:lvl8pPr marL="3657600" marR="0" lvl="7"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8pPr>
            <a:lvl9pPr marL="4114800" marR="0" lvl="8" indent="-317500" algn="l" rtl="0">
              <a:lnSpc>
                <a:spcPct val="115000"/>
              </a:lnSpc>
              <a:spcBef>
                <a:spcPts val="1600"/>
              </a:spcBef>
              <a:spcAft>
                <a:spcPts val="160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9pPr>
          </a:lstStyle>
          <a:p>
            <a:pPr marL="457200" marR="0" lvl="0" indent="-342900" algn="l" defTabSz="914400" rtl="0" eaLnBrk="1" fontAlgn="auto" latinLnBrk="0" hangingPunct="1">
              <a:lnSpc>
                <a:spcPct val="115000"/>
              </a:lnSpc>
              <a:spcBef>
                <a:spcPts val="0"/>
              </a:spcBef>
              <a:spcAft>
                <a:spcPts val="0"/>
              </a:spcAft>
              <a:buClr>
                <a:srgbClr val="D66962"/>
              </a:buClr>
              <a:buSzPts val="1800"/>
              <a:buFont typeface="Calibri"/>
              <a:buChar char="●"/>
              <a:tabLst/>
              <a:defRPr/>
            </a:pPr>
            <a:r>
              <a:rPr kumimoji="0" lang="en-US" sz="2400" b="0" i="0" u="none" strike="noStrike" kern="0" cap="none" spc="0" normalizeH="0" baseline="0" noProof="0" dirty="0">
                <a:ln>
                  <a:noFill/>
                </a:ln>
                <a:solidFill>
                  <a:srgbClr val="595959"/>
                </a:solidFill>
                <a:effectLst/>
                <a:uLnTx/>
                <a:uFillTx/>
                <a:latin typeface="+mj-lt"/>
                <a:cs typeface="Calibri"/>
                <a:sym typeface="Calibri"/>
              </a:rPr>
              <a:t>總共有</a:t>
            </a:r>
            <a:r>
              <a:rPr kumimoji="0" lang="en-US" sz="2400" b="0" i="0" u="none" strike="noStrike" kern="0" cap="none" spc="0" normalizeH="0" baseline="0" noProof="0" dirty="0">
                <a:ln>
                  <a:noFill/>
                </a:ln>
                <a:solidFill>
                  <a:srgbClr val="C00000"/>
                </a:solidFill>
                <a:effectLst/>
                <a:uLnTx/>
                <a:uFillTx/>
                <a:latin typeface="+mj-lt"/>
                <a:cs typeface="Calibri"/>
                <a:sym typeface="Calibri"/>
              </a:rPr>
              <a:t>4個</a:t>
            </a:r>
            <a:r>
              <a:rPr kumimoji="0" lang="en-US" sz="2400" b="0" i="0" u="none" strike="noStrike" kern="0" cap="none" spc="0" normalizeH="0" baseline="0" noProof="0" dirty="0">
                <a:ln>
                  <a:noFill/>
                </a:ln>
                <a:solidFill>
                  <a:srgbClr val="595959"/>
                </a:solidFill>
                <a:effectLst/>
                <a:uLnTx/>
                <a:uFillTx/>
                <a:latin typeface="+mj-lt"/>
                <a:cs typeface="Calibri"/>
                <a:sym typeface="Calibri"/>
              </a:rPr>
              <a:t>輸入,</a:t>
            </a:r>
            <a:r>
              <a:rPr kumimoji="0" lang="en-US" sz="2400" b="0" i="0" u="none" strike="noStrike" kern="0" cap="none" spc="0" normalizeH="0" baseline="0" noProof="0" dirty="0">
                <a:ln>
                  <a:noFill/>
                </a:ln>
                <a:solidFill>
                  <a:srgbClr val="C00000"/>
                </a:solidFill>
                <a:effectLst/>
                <a:uLnTx/>
                <a:uFillTx/>
                <a:latin typeface="+mj-lt"/>
                <a:cs typeface="Calibri"/>
                <a:sym typeface="Calibri"/>
              </a:rPr>
              <a:t>1個</a:t>
            </a:r>
            <a:r>
              <a:rPr kumimoji="0" lang="en-US" sz="2400" b="0" i="0" u="none" strike="noStrike" kern="0" cap="none" spc="0" normalizeH="0" baseline="0" noProof="0" dirty="0">
                <a:ln>
                  <a:noFill/>
                </a:ln>
                <a:solidFill>
                  <a:srgbClr val="595959"/>
                </a:solidFill>
                <a:effectLst/>
                <a:uLnTx/>
                <a:uFillTx/>
                <a:latin typeface="+mj-lt"/>
                <a:cs typeface="Calibri"/>
                <a:sym typeface="Calibri"/>
              </a:rPr>
              <a:t>輸出</a:t>
            </a:r>
          </a:p>
          <a:p>
            <a:pPr marL="457200" marR="0" lvl="0" indent="-342900" algn="l" defTabSz="914400" rtl="0" eaLnBrk="1" fontAlgn="auto" latinLnBrk="0" hangingPunct="1">
              <a:lnSpc>
                <a:spcPct val="115000"/>
              </a:lnSpc>
              <a:spcBef>
                <a:spcPts val="0"/>
              </a:spcBef>
              <a:spcAft>
                <a:spcPts val="0"/>
              </a:spcAft>
              <a:buClr>
                <a:srgbClr val="D66962"/>
              </a:buClr>
              <a:buSzPts val="1800"/>
              <a:buFont typeface="Calibri"/>
              <a:buChar char="●"/>
              <a:tabLst/>
              <a:defRPr/>
            </a:pPr>
            <a:r>
              <a:rPr kumimoji="0" lang="en-US" sz="2400" b="0" i="0" u="none" strike="noStrike" kern="0" cap="none" spc="0" normalizeH="0" baseline="0" noProof="0" dirty="0" err="1">
                <a:ln>
                  <a:noFill/>
                </a:ln>
                <a:solidFill>
                  <a:srgbClr val="595959"/>
                </a:solidFill>
                <a:effectLst/>
                <a:uLnTx/>
                <a:uFillTx/>
                <a:latin typeface="+mj-lt"/>
                <a:cs typeface="Calibri"/>
                <a:sym typeface="Calibri"/>
              </a:rPr>
              <a:t>資料特徵描述如下表</a:t>
            </a:r>
            <a:r>
              <a:rPr kumimoji="0" lang="en-US" sz="2400" b="0" i="0" u="none" strike="noStrike" kern="0" cap="none" spc="0" normalizeH="0" baseline="0" noProof="0" dirty="0">
                <a:ln>
                  <a:noFill/>
                </a:ln>
                <a:solidFill>
                  <a:srgbClr val="595959"/>
                </a:solidFill>
                <a:effectLst/>
                <a:uLnTx/>
                <a:uFillTx/>
                <a:latin typeface="+mj-lt"/>
                <a:cs typeface="Calibri"/>
                <a:sym typeface="Calibri"/>
              </a:rPr>
              <a:t>：</a:t>
            </a:r>
          </a:p>
        </p:txBody>
      </p:sp>
      <p:pic>
        <p:nvPicPr>
          <p:cNvPr id="7" name="Picture 6">
            <a:extLst>
              <a:ext uri="{FF2B5EF4-FFF2-40B4-BE49-F238E27FC236}">
                <a16:creationId xmlns:a16="http://schemas.microsoft.com/office/drawing/2014/main" id="{7CB54B55-6C9C-2944-AAD8-C4B66C08B1B8}"/>
              </a:ext>
            </a:extLst>
          </p:cNvPr>
          <p:cNvPicPr>
            <a:picLocks noChangeAspect="1"/>
          </p:cNvPicPr>
          <p:nvPr/>
        </p:nvPicPr>
        <p:blipFill>
          <a:blip r:embed="rId2"/>
          <a:stretch>
            <a:fillRect/>
          </a:stretch>
        </p:blipFill>
        <p:spPr>
          <a:xfrm>
            <a:off x="3157606" y="3479430"/>
            <a:ext cx="5488028" cy="2447661"/>
          </a:xfrm>
          <a:prstGeom prst="rect">
            <a:avLst/>
          </a:prstGeom>
        </p:spPr>
      </p:pic>
      <p:pic>
        <p:nvPicPr>
          <p:cNvPr id="9" name="Picture 8">
            <a:extLst>
              <a:ext uri="{FF2B5EF4-FFF2-40B4-BE49-F238E27FC236}">
                <a16:creationId xmlns:a16="http://schemas.microsoft.com/office/drawing/2014/main" id="{C2FB78CA-AFDA-1E4D-9C56-71B20AB80D4D}"/>
              </a:ext>
            </a:extLst>
          </p:cNvPr>
          <p:cNvPicPr>
            <a:picLocks noChangeAspect="1"/>
          </p:cNvPicPr>
          <p:nvPr/>
        </p:nvPicPr>
        <p:blipFill>
          <a:blip r:embed="rId3"/>
          <a:stretch>
            <a:fillRect/>
          </a:stretch>
        </p:blipFill>
        <p:spPr>
          <a:xfrm>
            <a:off x="3671758" y="2706535"/>
            <a:ext cx="4459724" cy="951878"/>
          </a:xfrm>
          <a:prstGeom prst="rect">
            <a:avLst/>
          </a:prstGeom>
        </p:spPr>
      </p:pic>
      <p:sp>
        <p:nvSpPr>
          <p:cNvPr id="10" name="Rounded Rectangle 9">
            <a:extLst>
              <a:ext uri="{FF2B5EF4-FFF2-40B4-BE49-F238E27FC236}">
                <a16:creationId xmlns:a16="http://schemas.microsoft.com/office/drawing/2014/main" id="{D273D9EA-772D-0C47-AD56-C506D371E95A}"/>
              </a:ext>
            </a:extLst>
          </p:cNvPr>
          <p:cNvSpPr/>
          <p:nvPr/>
        </p:nvSpPr>
        <p:spPr>
          <a:xfrm>
            <a:off x="3719143" y="2420361"/>
            <a:ext cx="847151" cy="253483"/>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026C8CC-84A1-234D-BB80-240CC0A1C7F1}"/>
              </a:ext>
            </a:extLst>
          </p:cNvPr>
          <p:cNvSpPr/>
          <p:nvPr/>
        </p:nvSpPr>
        <p:spPr>
          <a:xfrm>
            <a:off x="3798282" y="2426917"/>
            <a:ext cx="948857" cy="246221"/>
          </a:xfrm>
          <a:prstGeom prst="rect">
            <a:avLst/>
          </a:prstGeom>
        </p:spPr>
        <p:txBody>
          <a:bodyPr wrap="square">
            <a:spAutoFit/>
          </a:bodyPr>
          <a:lstStyle/>
          <a:p>
            <a:r>
              <a:rPr lang="zh-CN" altLang="en-US" sz="1000" dirty="0">
                <a:solidFill>
                  <a:schemeClr val="bg1"/>
                </a:solidFill>
              </a:rPr>
              <a:t>花萼長度</a:t>
            </a:r>
            <a:endParaRPr lang="en-US" sz="1000" dirty="0">
              <a:solidFill>
                <a:schemeClr val="bg1"/>
              </a:solidFill>
            </a:endParaRPr>
          </a:p>
        </p:txBody>
      </p:sp>
      <p:sp>
        <p:nvSpPr>
          <p:cNvPr id="12" name="Rounded Rectangle 11">
            <a:extLst>
              <a:ext uri="{FF2B5EF4-FFF2-40B4-BE49-F238E27FC236}">
                <a16:creationId xmlns:a16="http://schemas.microsoft.com/office/drawing/2014/main" id="{90709BDF-2E09-DD45-B46B-06FCEA603CE5}"/>
              </a:ext>
            </a:extLst>
          </p:cNvPr>
          <p:cNvSpPr/>
          <p:nvPr/>
        </p:nvSpPr>
        <p:spPr>
          <a:xfrm>
            <a:off x="4702617" y="2414519"/>
            <a:ext cx="796567" cy="253482"/>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D778AF9-02E1-EB4D-B330-20EBB89AB164}"/>
              </a:ext>
            </a:extLst>
          </p:cNvPr>
          <p:cNvSpPr/>
          <p:nvPr/>
        </p:nvSpPr>
        <p:spPr>
          <a:xfrm>
            <a:off x="4771853" y="2418509"/>
            <a:ext cx="948857" cy="246221"/>
          </a:xfrm>
          <a:prstGeom prst="rect">
            <a:avLst/>
          </a:prstGeom>
        </p:spPr>
        <p:txBody>
          <a:bodyPr wrap="square">
            <a:spAutoFit/>
          </a:bodyPr>
          <a:lstStyle/>
          <a:p>
            <a:r>
              <a:rPr lang="zh-CN" altLang="en-US" sz="1000" dirty="0">
                <a:solidFill>
                  <a:schemeClr val="bg1"/>
                </a:solidFill>
              </a:rPr>
              <a:t>花萼寬度</a:t>
            </a:r>
            <a:endParaRPr lang="en-US" sz="1000" dirty="0">
              <a:solidFill>
                <a:schemeClr val="bg1"/>
              </a:solidFill>
            </a:endParaRPr>
          </a:p>
        </p:txBody>
      </p:sp>
      <p:sp>
        <p:nvSpPr>
          <p:cNvPr id="14" name="Rounded Rectangle 13">
            <a:extLst>
              <a:ext uri="{FF2B5EF4-FFF2-40B4-BE49-F238E27FC236}">
                <a16:creationId xmlns:a16="http://schemas.microsoft.com/office/drawing/2014/main" id="{BF2E9DA6-3952-C74A-BA18-7A187352BAA1}"/>
              </a:ext>
            </a:extLst>
          </p:cNvPr>
          <p:cNvSpPr/>
          <p:nvPr/>
        </p:nvSpPr>
        <p:spPr>
          <a:xfrm>
            <a:off x="5657452" y="2414519"/>
            <a:ext cx="772585" cy="254457"/>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F8F5B929-1E69-D542-9ED4-121D46AE8A16}"/>
              </a:ext>
            </a:extLst>
          </p:cNvPr>
          <p:cNvSpPr/>
          <p:nvPr/>
        </p:nvSpPr>
        <p:spPr>
          <a:xfrm>
            <a:off x="5704740" y="2418509"/>
            <a:ext cx="948857" cy="246221"/>
          </a:xfrm>
          <a:prstGeom prst="rect">
            <a:avLst/>
          </a:prstGeom>
        </p:spPr>
        <p:txBody>
          <a:bodyPr wrap="square">
            <a:spAutoFit/>
          </a:bodyPr>
          <a:lstStyle/>
          <a:p>
            <a:r>
              <a:rPr lang="zh-CN" altLang="en-US" sz="1000" dirty="0">
                <a:solidFill>
                  <a:schemeClr val="bg1"/>
                </a:solidFill>
              </a:rPr>
              <a:t>花瓣長度</a:t>
            </a:r>
            <a:endParaRPr lang="en-US" sz="1000" dirty="0">
              <a:solidFill>
                <a:schemeClr val="bg1"/>
              </a:solidFill>
            </a:endParaRPr>
          </a:p>
        </p:txBody>
      </p:sp>
      <p:sp>
        <p:nvSpPr>
          <p:cNvPr id="16" name="Rounded Rectangle 15">
            <a:extLst>
              <a:ext uri="{FF2B5EF4-FFF2-40B4-BE49-F238E27FC236}">
                <a16:creationId xmlns:a16="http://schemas.microsoft.com/office/drawing/2014/main" id="{EFD066FD-3949-C948-AB16-DAC9DE841291}"/>
              </a:ext>
            </a:extLst>
          </p:cNvPr>
          <p:cNvSpPr/>
          <p:nvPr/>
        </p:nvSpPr>
        <p:spPr>
          <a:xfrm>
            <a:off x="6596954" y="2409643"/>
            <a:ext cx="743395" cy="270539"/>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0858F89B-46E8-3E4D-820E-3CC72CD03811}"/>
              </a:ext>
            </a:extLst>
          </p:cNvPr>
          <p:cNvSpPr/>
          <p:nvPr/>
        </p:nvSpPr>
        <p:spPr>
          <a:xfrm>
            <a:off x="6621034" y="2431079"/>
            <a:ext cx="772585" cy="246221"/>
          </a:xfrm>
          <a:prstGeom prst="rect">
            <a:avLst/>
          </a:prstGeom>
        </p:spPr>
        <p:txBody>
          <a:bodyPr wrap="square">
            <a:spAutoFit/>
          </a:bodyPr>
          <a:lstStyle/>
          <a:p>
            <a:r>
              <a:rPr lang="zh-CN" altLang="en-US" sz="1000" dirty="0">
                <a:solidFill>
                  <a:schemeClr val="bg1"/>
                </a:solidFill>
              </a:rPr>
              <a:t>花瓣寬度</a:t>
            </a:r>
            <a:endParaRPr lang="en-US" sz="1000" dirty="0">
              <a:solidFill>
                <a:schemeClr val="bg1"/>
              </a:solidFill>
            </a:endParaRPr>
          </a:p>
        </p:txBody>
      </p:sp>
      <p:sp>
        <p:nvSpPr>
          <p:cNvPr id="18" name="Rounded Rectangle 17">
            <a:extLst>
              <a:ext uri="{FF2B5EF4-FFF2-40B4-BE49-F238E27FC236}">
                <a16:creationId xmlns:a16="http://schemas.microsoft.com/office/drawing/2014/main" id="{C17EF282-AA18-184E-901B-61664221C7E1}"/>
              </a:ext>
            </a:extLst>
          </p:cNvPr>
          <p:cNvSpPr/>
          <p:nvPr/>
        </p:nvSpPr>
        <p:spPr>
          <a:xfrm>
            <a:off x="7480118" y="2424839"/>
            <a:ext cx="621664" cy="244136"/>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A79BFAA4-1DC1-FE46-84B7-0665338B6BF3}"/>
              </a:ext>
            </a:extLst>
          </p:cNvPr>
          <p:cNvSpPr/>
          <p:nvPr/>
        </p:nvSpPr>
        <p:spPr>
          <a:xfrm>
            <a:off x="7488862" y="2423846"/>
            <a:ext cx="621664" cy="246221"/>
          </a:xfrm>
          <a:prstGeom prst="rect">
            <a:avLst/>
          </a:prstGeom>
        </p:spPr>
        <p:txBody>
          <a:bodyPr wrap="square">
            <a:spAutoFit/>
          </a:bodyPr>
          <a:lstStyle/>
          <a:p>
            <a:pPr algn="ctr"/>
            <a:r>
              <a:rPr lang="zh-CN" altLang="en-US" sz="1000" dirty="0">
                <a:solidFill>
                  <a:schemeClr val="bg1"/>
                </a:solidFill>
              </a:rPr>
              <a:t>品種</a:t>
            </a:r>
            <a:endParaRPr lang="en-US" sz="1000" dirty="0">
              <a:solidFill>
                <a:schemeClr val="bg1"/>
              </a:solidFill>
            </a:endParaRPr>
          </a:p>
        </p:txBody>
      </p:sp>
    </p:spTree>
    <p:extLst>
      <p:ext uri="{BB962C8B-B14F-4D97-AF65-F5344CB8AC3E}">
        <p14:creationId xmlns:p14="http://schemas.microsoft.com/office/powerpoint/2010/main" val="41560446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6BEE9BF-6259-8049-A24F-345135CC1A10}"/>
              </a:ext>
            </a:extLst>
          </p:cNvPr>
          <p:cNvSpPr>
            <a:spLocks noGrp="1"/>
          </p:cNvSpPr>
          <p:nvPr>
            <p:ph type="body" sz="quarter" idx="10"/>
          </p:nvPr>
        </p:nvSpPr>
        <p:spPr/>
        <p:txBody>
          <a:bodyPr/>
          <a:lstStyle/>
          <a:p>
            <a:r>
              <a:rPr lang="zh-TW" altLang="en-US" dirty="0"/>
              <a:t>載入必要套件</a:t>
            </a:r>
            <a:endParaRPr lang="en-TW" dirty="0"/>
          </a:p>
        </p:txBody>
      </p:sp>
      <p:sp>
        <p:nvSpPr>
          <p:cNvPr id="6" name="Rounded Rectangle 5">
            <a:extLst>
              <a:ext uri="{FF2B5EF4-FFF2-40B4-BE49-F238E27FC236}">
                <a16:creationId xmlns:a16="http://schemas.microsoft.com/office/drawing/2014/main" id="{0C10082A-172F-7340-9611-5804CF063852}"/>
              </a:ext>
            </a:extLst>
          </p:cNvPr>
          <p:cNvSpPr/>
          <p:nvPr/>
        </p:nvSpPr>
        <p:spPr>
          <a:xfrm>
            <a:off x="2063579" y="1760838"/>
            <a:ext cx="7216346" cy="3336324"/>
          </a:xfrm>
          <a:prstGeom prst="round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216000" rtlCol="0" anchor="ctr"/>
          <a:lstStyle/>
          <a:p>
            <a:pPr lvl="0">
              <a:lnSpc>
                <a:spcPct val="150000"/>
              </a:lnSpc>
              <a:buClr>
                <a:schemeClr val="dk1"/>
              </a:buClr>
              <a:buSzPts val="1100"/>
            </a:pPr>
            <a:r>
              <a:rPr lang="en-US" altLang="zh-TW" sz="2800" b="1" dirty="0">
                <a:solidFill>
                  <a:srgbClr val="38761D"/>
                </a:solidFill>
                <a:ea typeface="Arial"/>
                <a:cs typeface="Arial"/>
                <a:sym typeface="Arial"/>
              </a:rPr>
              <a:t>import</a:t>
            </a:r>
            <a:r>
              <a:rPr lang="en-US" altLang="zh-TW" sz="2800" b="1" dirty="0">
                <a:solidFill>
                  <a:srgbClr val="000000"/>
                </a:solidFill>
                <a:ea typeface="Arial"/>
                <a:cs typeface="Arial"/>
                <a:sym typeface="Arial"/>
              </a:rPr>
              <a:t> pandas </a:t>
            </a:r>
            <a:r>
              <a:rPr lang="en-US" altLang="zh-TW" sz="2800" b="1" dirty="0">
                <a:solidFill>
                  <a:srgbClr val="38761D"/>
                </a:solidFill>
                <a:ea typeface="Arial"/>
                <a:cs typeface="Arial"/>
                <a:sym typeface="Arial"/>
              </a:rPr>
              <a:t>as</a:t>
            </a:r>
            <a:r>
              <a:rPr lang="en-US" altLang="zh-TW" sz="2800" b="1" dirty="0">
                <a:solidFill>
                  <a:srgbClr val="000000"/>
                </a:solidFill>
                <a:ea typeface="Arial"/>
                <a:cs typeface="Arial"/>
                <a:sym typeface="Arial"/>
              </a:rPr>
              <a:t> pd</a:t>
            </a:r>
          </a:p>
          <a:p>
            <a:pPr lvl="0">
              <a:lnSpc>
                <a:spcPct val="150000"/>
              </a:lnSpc>
              <a:buClr>
                <a:schemeClr val="dk1"/>
              </a:buClr>
              <a:buSzPts val="1100"/>
            </a:pPr>
            <a:r>
              <a:rPr lang="en-US" altLang="zh-TW" sz="2800" b="1" dirty="0">
                <a:solidFill>
                  <a:srgbClr val="38761D"/>
                </a:solidFill>
                <a:ea typeface="Arial"/>
                <a:cs typeface="Arial"/>
                <a:sym typeface="Arial"/>
              </a:rPr>
              <a:t>import</a:t>
            </a:r>
            <a:r>
              <a:rPr lang="en-US" altLang="zh-TW" sz="2800" b="1" dirty="0">
                <a:solidFill>
                  <a:srgbClr val="000000"/>
                </a:solidFill>
                <a:ea typeface="Arial"/>
                <a:cs typeface="Arial"/>
                <a:sym typeface="Arial"/>
              </a:rPr>
              <a:t> </a:t>
            </a:r>
            <a:r>
              <a:rPr lang="en-US" altLang="zh-TW" sz="2800" b="1" dirty="0" err="1">
                <a:solidFill>
                  <a:srgbClr val="000000"/>
                </a:solidFill>
                <a:ea typeface="Arial"/>
                <a:cs typeface="Arial"/>
                <a:sym typeface="Arial"/>
              </a:rPr>
              <a:t>matplotlib.pyplot</a:t>
            </a:r>
            <a:r>
              <a:rPr lang="en-US" altLang="zh-TW" sz="2800" b="1" dirty="0">
                <a:solidFill>
                  <a:srgbClr val="000000"/>
                </a:solidFill>
                <a:ea typeface="Arial"/>
                <a:cs typeface="Arial"/>
                <a:sym typeface="Arial"/>
              </a:rPr>
              <a:t> </a:t>
            </a:r>
            <a:r>
              <a:rPr lang="en-US" altLang="zh-TW" sz="2800" b="1" dirty="0">
                <a:solidFill>
                  <a:srgbClr val="38761D"/>
                </a:solidFill>
                <a:ea typeface="Arial"/>
                <a:cs typeface="Arial"/>
                <a:sym typeface="Arial"/>
              </a:rPr>
              <a:t>as</a:t>
            </a:r>
            <a:r>
              <a:rPr lang="en-US" altLang="zh-TW" sz="2800" b="1" dirty="0">
                <a:solidFill>
                  <a:srgbClr val="000000"/>
                </a:solidFill>
                <a:ea typeface="Arial"/>
                <a:cs typeface="Arial"/>
                <a:sym typeface="Arial"/>
              </a:rPr>
              <a:t> </a:t>
            </a:r>
            <a:r>
              <a:rPr lang="en-US" altLang="zh-TW" sz="2800" b="1" dirty="0" err="1">
                <a:solidFill>
                  <a:srgbClr val="000000"/>
                </a:solidFill>
                <a:ea typeface="Arial"/>
                <a:cs typeface="Arial"/>
                <a:sym typeface="Arial"/>
              </a:rPr>
              <a:t>plt</a:t>
            </a:r>
            <a:endParaRPr lang="en-US" sz="2800" dirty="0">
              <a:solidFill>
                <a:srgbClr val="000000"/>
              </a:solidFill>
              <a:ea typeface="Arial"/>
              <a:cs typeface="Arial"/>
              <a:sym typeface="Arial"/>
            </a:endParaRPr>
          </a:p>
          <a:p>
            <a:pPr lvl="0">
              <a:lnSpc>
                <a:spcPct val="150000"/>
              </a:lnSpc>
              <a:buClr>
                <a:schemeClr val="dk1"/>
              </a:buClr>
              <a:buSzPts val="1100"/>
            </a:pPr>
            <a:r>
              <a:rPr lang="en-US" altLang="zh-TW" sz="2800" b="1" dirty="0">
                <a:solidFill>
                  <a:srgbClr val="38761D"/>
                </a:solidFill>
                <a:ea typeface="Arial"/>
                <a:cs typeface="Arial"/>
                <a:sym typeface="Arial"/>
              </a:rPr>
              <a:t>import</a:t>
            </a:r>
            <a:r>
              <a:rPr lang="en-US" altLang="zh-TW" sz="2800" b="1" dirty="0">
                <a:solidFill>
                  <a:srgbClr val="000000"/>
                </a:solidFill>
                <a:ea typeface="Arial"/>
                <a:cs typeface="Arial"/>
                <a:sym typeface="Arial"/>
              </a:rPr>
              <a:t> seaborn </a:t>
            </a:r>
            <a:r>
              <a:rPr lang="en-US" altLang="zh-TW" sz="2800" b="1" dirty="0">
                <a:solidFill>
                  <a:srgbClr val="38761D"/>
                </a:solidFill>
                <a:ea typeface="Arial"/>
                <a:cs typeface="Arial"/>
                <a:sym typeface="Arial"/>
              </a:rPr>
              <a:t>as</a:t>
            </a:r>
            <a:r>
              <a:rPr lang="en-US" altLang="zh-TW" sz="2800" b="1" dirty="0">
                <a:solidFill>
                  <a:srgbClr val="000000"/>
                </a:solidFill>
                <a:ea typeface="Arial"/>
                <a:cs typeface="Arial"/>
                <a:sym typeface="Arial"/>
              </a:rPr>
              <a:t> </a:t>
            </a:r>
            <a:r>
              <a:rPr lang="en-US" altLang="zh-TW" sz="2800" b="1" dirty="0" err="1">
                <a:solidFill>
                  <a:srgbClr val="000000"/>
                </a:solidFill>
                <a:ea typeface="Arial"/>
                <a:cs typeface="Arial"/>
                <a:sym typeface="Arial"/>
              </a:rPr>
              <a:t>sns</a:t>
            </a:r>
            <a:endParaRPr lang="en-US" altLang="zh-TW" sz="2800" b="1" dirty="0">
              <a:solidFill>
                <a:srgbClr val="000000"/>
              </a:solidFill>
              <a:ea typeface="Arial"/>
              <a:cs typeface="Arial"/>
              <a:sym typeface="Arial"/>
            </a:endParaRPr>
          </a:p>
          <a:p>
            <a:pPr>
              <a:lnSpc>
                <a:spcPct val="150000"/>
              </a:lnSpc>
              <a:buClr>
                <a:schemeClr val="dk1"/>
              </a:buClr>
              <a:buSzPts val="1100"/>
            </a:pPr>
            <a:r>
              <a:rPr lang="en-US" altLang="zh-TW" sz="2800" b="1" dirty="0">
                <a:solidFill>
                  <a:srgbClr val="38761D"/>
                </a:solidFill>
                <a:ea typeface="Arial"/>
                <a:cs typeface="Arial"/>
                <a:sym typeface="Arial"/>
              </a:rPr>
              <a:t>import</a:t>
            </a:r>
            <a:r>
              <a:rPr lang="en-US" altLang="zh-TW" sz="2800" b="1" dirty="0">
                <a:solidFill>
                  <a:srgbClr val="000000"/>
                </a:solidFill>
                <a:ea typeface="Arial"/>
                <a:cs typeface="Arial"/>
                <a:sym typeface="Arial"/>
              </a:rPr>
              <a:t> io</a:t>
            </a:r>
            <a:endParaRPr lang="en-US" sz="2800" dirty="0">
              <a:solidFill>
                <a:srgbClr val="000000"/>
              </a:solidFill>
              <a:ea typeface="Arial"/>
              <a:cs typeface="Arial"/>
              <a:sym typeface="Arial"/>
            </a:endParaRPr>
          </a:p>
          <a:p>
            <a:pPr>
              <a:lnSpc>
                <a:spcPct val="150000"/>
              </a:lnSpc>
              <a:buClr>
                <a:schemeClr val="dk1"/>
              </a:buClr>
              <a:buSzPts val="1100"/>
            </a:pPr>
            <a:r>
              <a:rPr lang="en-US" altLang="zh-TW" sz="2800" b="1" dirty="0">
                <a:solidFill>
                  <a:srgbClr val="38761D"/>
                </a:solidFill>
                <a:ea typeface="Arial"/>
                <a:cs typeface="Arial"/>
                <a:sym typeface="Arial"/>
              </a:rPr>
              <a:t>import</a:t>
            </a:r>
            <a:r>
              <a:rPr lang="en-US" altLang="zh-TW" sz="2800" b="1" dirty="0">
                <a:solidFill>
                  <a:srgbClr val="000000"/>
                </a:solidFill>
                <a:ea typeface="Arial"/>
                <a:cs typeface="Arial"/>
                <a:sym typeface="Arial"/>
              </a:rPr>
              <a:t> requests</a:t>
            </a:r>
            <a:endParaRPr lang="en-US" sz="2800" dirty="0">
              <a:solidFill>
                <a:srgbClr val="000000"/>
              </a:solidFill>
              <a:ea typeface="Arial"/>
              <a:cs typeface="Arial"/>
              <a:sym typeface="Arial"/>
            </a:endParaRPr>
          </a:p>
        </p:txBody>
      </p:sp>
      <p:cxnSp>
        <p:nvCxnSpPr>
          <p:cNvPr id="4" name="Curved Connector 3">
            <a:extLst>
              <a:ext uri="{FF2B5EF4-FFF2-40B4-BE49-F238E27FC236}">
                <a16:creationId xmlns:a16="http://schemas.microsoft.com/office/drawing/2014/main" id="{1714B332-F6FB-6249-B305-47DD633E2649}"/>
              </a:ext>
            </a:extLst>
          </p:cNvPr>
          <p:cNvCxnSpPr>
            <a:cxnSpLocks/>
          </p:cNvCxnSpPr>
          <p:nvPr/>
        </p:nvCxnSpPr>
        <p:spPr>
          <a:xfrm>
            <a:off x="5111579" y="4726220"/>
            <a:ext cx="872984" cy="124294"/>
          </a:xfrm>
          <a:prstGeom prst="curvedConnector3">
            <a:avLst>
              <a:gd name="adj1" fmla="val 50000"/>
            </a:avLst>
          </a:prstGeom>
          <a:ln>
            <a:solidFill>
              <a:schemeClr val="accent1">
                <a:lumMod val="50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72D7A32F-5746-BE4E-8332-68BBE44D2878}"/>
              </a:ext>
            </a:extLst>
          </p:cNvPr>
          <p:cNvSpPr/>
          <p:nvPr/>
        </p:nvSpPr>
        <p:spPr>
          <a:xfrm>
            <a:off x="5984563" y="4665848"/>
            <a:ext cx="3386504" cy="369332"/>
          </a:xfrm>
          <a:prstGeom prst="rect">
            <a:avLst/>
          </a:prstGeom>
        </p:spPr>
        <p:txBody>
          <a:bodyPr wrap="none">
            <a:spAutoFit/>
          </a:bodyPr>
          <a:lstStyle/>
          <a:p>
            <a:r>
              <a:rPr lang="en-US" altLang="zh-TW" u="sng" kern="0" dirty="0">
                <a:solidFill>
                  <a:srgbClr val="4D5156"/>
                </a:solidFill>
                <a:uFill>
                  <a:solidFill>
                    <a:schemeClr val="accent1">
                      <a:lumMod val="50000"/>
                    </a:schemeClr>
                  </a:solidFill>
                </a:uFill>
                <a:cs typeface="Arial"/>
              </a:rPr>
              <a:t>HTTP Request </a:t>
            </a:r>
            <a:r>
              <a:rPr lang="zh-TW" altLang="en-US" u="sng" kern="0" dirty="0">
                <a:solidFill>
                  <a:srgbClr val="4D5156"/>
                </a:solidFill>
                <a:uFill>
                  <a:solidFill>
                    <a:schemeClr val="accent1">
                      <a:lumMod val="50000"/>
                    </a:schemeClr>
                  </a:solidFill>
                </a:uFill>
                <a:cs typeface="Arial"/>
              </a:rPr>
              <a:t>下載訓練資料用</a:t>
            </a:r>
            <a:endParaRPr lang="en-TW" u="sng" kern="0" dirty="0">
              <a:solidFill>
                <a:srgbClr val="4D5156"/>
              </a:solidFill>
              <a:uFill>
                <a:solidFill>
                  <a:schemeClr val="accent1">
                    <a:lumMod val="50000"/>
                  </a:schemeClr>
                </a:solidFill>
              </a:uFill>
              <a:cs typeface="Arial"/>
            </a:endParaRPr>
          </a:p>
        </p:txBody>
      </p:sp>
      <p:sp>
        <p:nvSpPr>
          <p:cNvPr id="7" name="Rectangle 6">
            <a:extLst>
              <a:ext uri="{FF2B5EF4-FFF2-40B4-BE49-F238E27FC236}">
                <a16:creationId xmlns:a16="http://schemas.microsoft.com/office/drawing/2014/main" id="{16EC8EE8-5F6B-E248-8DD7-9A10A1BBD1BF}"/>
              </a:ext>
            </a:extLst>
          </p:cNvPr>
          <p:cNvSpPr/>
          <p:nvPr/>
        </p:nvSpPr>
        <p:spPr>
          <a:xfrm>
            <a:off x="5111579" y="3887349"/>
            <a:ext cx="2839239" cy="369332"/>
          </a:xfrm>
          <a:prstGeom prst="rect">
            <a:avLst/>
          </a:prstGeom>
        </p:spPr>
        <p:txBody>
          <a:bodyPr wrap="none">
            <a:spAutoFit/>
          </a:bodyPr>
          <a:lstStyle/>
          <a:p>
            <a:r>
              <a:rPr lang="zh-TW" altLang="en-US" u="sng" kern="0" dirty="0">
                <a:solidFill>
                  <a:srgbClr val="4D5156"/>
                </a:solidFill>
                <a:uFill>
                  <a:solidFill>
                    <a:schemeClr val="accent1">
                      <a:lumMod val="50000"/>
                    </a:schemeClr>
                  </a:solidFill>
                </a:uFill>
                <a:cs typeface="Arial"/>
              </a:rPr>
              <a:t>負責處理資料 </a:t>
            </a:r>
            <a:r>
              <a:rPr lang="en-US" altLang="zh-TW" u="sng" kern="0" dirty="0">
                <a:solidFill>
                  <a:srgbClr val="4D5156"/>
                </a:solidFill>
                <a:uFill>
                  <a:solidFill>
                    <a:schemeClr val="accent1">
                      <a:lumMod val="50000"/>
                    </a:schemeClr>
                  </a:solidFill>
                </a:uFill>
                <a:cs typeface="Arial"/>
              </a:rPr>
              <a:t>input/output</a:t>
            </a:r>
            <a:endParaRPr lang="en-TW" u="sng" kern="0" dirty="0">
              <a:solidFill>
                <a:srgbClr val="4D5156"/>
              </a:solidFill>
              <a:uFill>
                <a:solidFill>
                  <a:schemeClr val="accent1">
                    <a:lumMod val="50000"/>
                  </a:schemeClr>
                </a:solidFill>
              </a:uFill>
              <a:cs typeface="Arial"/>
            </a:endParaRPr>
          </a:p>
        </p:txBody>
      </p:sp>
      <p:cxnSp>
        <p:nvCxnSpPr>
          <p:cNvPr id="8" name="Straight Arrow Connector 7">
            <a:extLst>
              <a:ext uri="{FF2B5EF4-FFF2-40B4-BE49-F238E27FC236}">
                <a16:creationId xmlns:a16="http://schemas.microsoft.com/office/drawing/2014/main" id="{BBBD3E28-0230-FC45-8C45-6556396DCE21}"/>
              </a:ext>
            </a:extLst>
          </p:cNvPr>
          <p:cNvCxnSpPr>
            <a:cxnSpLocks/>
          </p:cNvCxnSpPr>
          <p:nvPr/>
        </p:nvCxnSpPr>
        <p:spPr>
          <a:xfrm>
            <a:off x="4039862" y="4070630"/>
            <a:ext cx="1071717" cy="5531"/>
          </a:xfrm>
          <a:prstGeom prst="straightConnector1">
            <a:avLst/>
          </a:prstGeom>
          <a:ln>
            <a:solidFill>
              <a:schemeClr val="accent1">
                <a:lumMod val="50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865A0ACB-F453-9E49-87F8-FD40F0B895E8}"/>
              </a:ext>
            </a:extLst>
          </p:cNvPr>
          <p:cNvSpPr/>
          <p:nvPr/>
        </p:nvSpPr>
        <p:spPr>
          <a:xfrm>
            <a:off x="7049586" y="3213343"/>
            <a:ext cx="2262158" cy="369332"/>
          </a:xfrm>
          <a:prstGeom prst="rect">
            <a:avLst/>
          </a:prstGeom>
        </p:spPr>
        <p:txBody>
          <a:bodyPr wrap="none">
            <a:spAutoFit/>
          </a:bodyPr>
          <a:lstStyle/>
          <a:p>
            <a:r>
              <a:rPr lang="zh-TW" altLang="en-US" u="sng" kern="0" dirty="0">
                <a:solidFill>
                  <a:srgbClr val="4D5156"/>
                </a:solidFill>
                <a:uFill>
                  <a:solidFill>
                    <a:schemeClr val="accent1">
                      <a:lumMod val="50000"/>
                    </a:schemeClr>
                  </a:solidFill>
                </a:uFill>
                <a:cs typeface="Arial"/>
              </a:rPr>
              <a:t>資料視覺化的繪圖庫</a:t>
            </a:r>
            <a:endParaRPr lang="en-TW" u="sng" kern="0" dirty="0">
              <a:solidFill>
                <a:srgbClr val="4D5156"/>
              </a:solidFill>
              <a:uFill>
                <a:solidFill>
                  <a:schemeClr val="accent1">
                    <a:lumMod val="50000"/>
                  </a:schemeClr>
                </a:solidFill>
              </a:uFill>
              <a:cs typeface="Arial"/>
            </a:endParaRPr>
          </a:p>
        </p:txBody>
      </p:sp>
      <p:cxnSp>
        <p:nvCxnSpPr>
          <p:cNvPr id="10" name="Straight Arrow Connector 9">
            <a:extLst>
              <a:ext uri="{FF2B5EF4-FFF2-40B4-BE49-F238E27FC236}">
                <a16:creationId xmlns:a16="http://schemas.microsoft.com/office/drawing/2014/main" id="{6B21CAB2-942E-7C4C-B96D-CB0231F01C53}"/>
              </a:ext>
            </a:extLst>
          </p:cNvPr>
          <p:cNvCxnSpPr/>
          <p:nvPr/>
        </p:nvCxnSpPr>
        <p:spPr>
          <a:xfrm>
            <a:off x="6209337" y="3423667"/>
            <a:ext cx="840249" cy="5531"/>
          </a:xfrm>
          <a:prstGeom prst="straightConnector1">
            <a:avLst/>
          </a:prstGeom>
          <a:ln>
            <a:solidFill>
              <a:schemeClr val="accent1">
                <a:lumMod val="50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11" name="Curved Connector 10">
            <a:extLst>
              <a:ext uri="{FF2B5EF4-FFF2-40B4-BE49-F238E27FC236}">
                <a16:creationId xmlns:a16="http://schemas.microsoft.com/office/drawing/2014/main" id="{E9C1DBC1-C148-9D4B-95DE-F36D8189C411}"/>
              </a:ext>
            </a:extLst>
          </p:cNvPr>
          <p:cNvCxnSpPr>
            <a:cxnSpLocks/>
          </p:cNvCxnSpPr>
          <p:nvPr/>
        </p:nvCxnSpPr>
        <p:spPr>
          <a:xfrm flipV="1">
            <a:off x="7539084" y="2508658"/>
            <a:ext cx="909483" cy="290054"/>
          </a:xfrm>
          <a:prstGeom prst="curvedConnector3">
            <a:avLst/>
          </a:prstGeom>
          <a:ln>
            <a:solidFill>
              <a:schemeClr val="accent1">
                <a:lumMod val="50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DC7A76AF-00B3-4D41-A04B-7DC225AA3F26}"/>
              </a:ext>
            </a:extLst>
          </p:cNvPr>
          <p:cNvSpPr/>
          <p:nvPr/>
        </p:nvSpPr>
        <p:spPr>
          <a:xfrm>
            <a:off x="8423577" y="2354770"/>
            <a:ext cx="3416320" cy="369332"/>
          </a:xfrm>
          <a:prstGeom prst="rect">
            <a:avLst/>
          </a:prstGeom>
        </p:spPr>
        <p:txBody>
          <a:bodyPr wrap="none">
            <a:spAutoFit/>
          </a:bodyPr>
          <a:lstStyle/>
          <a:p>
            <a:r>
              <a:rPr lang="zh-TW" altLang="en-US" u="sng" kern="0" dirty="0">
                <a:solidFill>
                  <a:srgbClr val="4D5156"/>
                </a:solidFill>
                <a:uFill>
                  <a:solidFill>
                    <a:schemeClr val="accent1">
                      <a:lumMod val="50000"/>
                    </a:schemeClr>
                  </a:solidFill>
                </a:uFill>
                <a:cs typeface="Arial"/>
              </a:rPr>
              <a:t>高階大量的維度陣列與矩陣運算</a:t>
            </a:r>
            <a:endParaRPr lang="en-TW" u="sng" kern="0" dirty="0">
              <a:solidFill>
                <a:srgbClr val="4D5156"/>
              </a:solidFill>
              <a:uFill>
                <a:solidFill>
                  <a:schemeClr val="accent1">
                    <a:lumMod val="50000"/>
                  </a:schemeClr>
                </a:solidFill>
              </a:uFill>
              <a:cs typeface="Arial"/>
            </a:endParaRPr>
          </a:p>
        </p:txBody>
      </p:sp>
      <p:cxnSp>
        <p:nvCxnSpPr>
          <p:cNvPr id="13" name="Curved Connector 12">
            <a:extLst>
              <a:ext uri="{FF2B5EF4-FFF2-40B4-BE49-F238E27FC236}">
                <a16:creationId xmlns:a16="http://schemas.microsoft.com/office/drawing/2014/main" id="{9DAB65D1-6B09-F94D-9478-8169EEDFA182}"/>
              </a:ext>
            </a:extLst>
          </p:cNvPr>
          <p:cNvCxnSpPr>
            <a:cxnSpLocks/>
          </p:cNvCxnSpPr>
          <p:nvPr/>
        </p:nvCxnSpPr>
        <p:spPr>
          <a:xfrm flipV="1">
            <a:off x="5984563" y="1534337"/>
            <a:ext cx="796412" cy="580103"/>
          </a:xfrm>
          <a:prstGeom prst="curvedConnector3">
            <a:avLst/>
          </a:prstGeom>
          <a:noFill/>
          <a:ln w="9525" cap="flat" cmpd="sng" algn="ctr">
            <a:solidFill>
              <a:schemeClr val="accent1">
                <a:lumMod val="50000"/>
              </a:schemeClr>
            </a:solidFill>
            <a:prstDash val="lgDash"/>
            <a:tailEnd type="triangle"/>
          </a:ln>
          <a:effectLst/>
        </p:spPr>
      </p:cxnSp>
      <p:sp>
        <p:nvSpPr>
          <p:cNvPr id="14" name="Rectangle 13">
            <a:extLst>
              <a:ext uri="{FF2B5EF4-FFF2-40B4-BE49-F238E27FC236}">
                <a16:creationId xmlns:a16="http://schemas.microsoft.com/office/drawing/2014/main" id="{95D64133-556B-6F42-AB53-D19010534150}"/>
              </a:ext>
            </a:extLst>
          </p:cNvPr>
          <p:cNvSpPr/>
          <p:nvPr/>
        </p:nvSpPr>
        <p:spPr>
          <a:xfrm>
            <a:off x="6780975" y="1339980"/>
            <a:ext cx="2492990" cy="369332"/>
          </a:xfrm>
          <a:prstGeom prst="rect">
            <a:avLst/>
          </a:prstGeom>
        </p:spPr>
        <p:txBody>
          <a:bodyPr wrap="none">
            <a:spAutoFit/>
          </a:bodyPr>
          <a:lstStyle/>
          <a:p>
            <a:pPr defTabSz="914400">
              <a:buClr>
                <a:srgbClr val="000000"/>
              </a:buClr>
              <a:buFont typeface="Arial"/>
              <a:buNone/>
            </a:pPr>
            <a:r>
              <a:rPr lang="zh-TW" altLang="en-US" u="sng" kern="0" dirty="0">
                <a:solidFill>
                  <a:srgbClr val="4D5156"/>
                </a:solidFill>
                <a:uFill>
                  <a:solidFill>
                    <a:schemeClr val="accent1">
                      <a:lumMod val="50000"/>
                    </a:schemeClr>
                  </a:solidFill>
                </a:uFill>
                <a:cs typeface="Arial"/>
                <a:sym typeface="Arial"/>
              </a:rPr>
              <a:t>進行數據處理的函式庫</a:t>
            </a:r>
            <a:endParaRPr lang="en-TW" u="sng" kern="0" dirty="0">
              <a:solidFill>
                <a:srgbClr val="000000"/>
              </a:solidFill>
              <a:uFill>
                <a:solidFill>
                  <a:schemeClr val="accent1">
                    <a:lumMod val="50000"/>
                  </a:schemeClr>
                </a:solidFill>
              </a:uFill>
              <a:cs typeface="Arial"/>
              <a:sym typeface="Arial"/>
            </a:endParaRPr>
          </a:p>
        </p:txBody>
      </p:sp>
    </p:spTree>
    <p:extLst>
      <p:ext uri="{BB962C8B-B14F-4D97-AF65-F5344CB8AC3E}">
        <p14:creationId xmlns:p14="http://schemas.microsoft.com/office/powerpoint/2010/main" val="27342883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614D21C-D200-BF48-B964-2297B53D3500}"/>
              </a:ext>
            </a:extLst>
          </p:cNvPr>
          <p:cNvSpPr>
            <a:spLocks noGrp="1"/>
          </p:cNvSpPr>
          <p:nvPr>
            <p:ph type="body" sz="quarter" idx="10"/>
          </p:nvPr>
        </p:nvSpPr>
        <p:spPr>
          <a:xfrm>
            <a:off x="992875" y="245402"/>
            <a:ext cx="9315782" cy="590931"/>
          </a:xfrm>
        </p:spPr>
        <p:txBody>
          <a:bodyPr/>
          <a:lstStyle/>
          <a:p>
            <a:r>
              <a:rPr lang="en-US" altLang="zh-TW" dirty="0"/>
              <a:t>1) </a:t>
            </a:r>
            <a:r>
              <a:rPr lang="zh-TW" altLang="en-US" dirty="0"/>
              <a:t>載入資料集</a:t>
            </a:r>
          </a:p>
        </p:txBody>
      </p:sp>
      <p:pic>
        <p:nvPicPr>
          <p:cNvPr id="4" name="Picture 3">
            <a:extLst>
              <a:ext uri="{FF2B5EF4-FFF2-40B4-BE49-F238E27FC236}">
                <a16:creationId xmlns:a16="http://schemas.microsoft.com/office/drawing/2014/main" id="{DC61D39C-AEF1-BE4A-9378-38468061D10E}"/>
              </a:ext>
            </a:extLst>
          </p:cNvPr>
          <p:cNvPicPr>
            <a:picLocks noChangeAspect="1"/>
          </p:cNvPicPr>
          <p:nvPr/>
        </p:nvPicPr>
        <p:blipFill>
          <a:blip r:embed="rId2"/>
          <a:stretch>
            <a:fillRect/>
          </a:stretch>
        </p:blipFill>
        <p:spPr>
          <a:xfrm>
            <a:off x="1497865" y="1207701"/>
            <a:ext cx="8305800" cy="1155700"/>
          </a:xfrm>
          <a:prstGeom prst="rect">
            <a:avLst/>
          </a:prstGeom>
        </p:spPr>
      </p:pic>
      <p:pic>
        <p:nvPicPr>
          <p:cNvPr id="6" name="Picture 5">
            <a:extLst>
              <a:ext uri="{FF2B5EF4-FFF2-40B4-BE49-F238E27FC236}">
                <a16:creationId xmlns:a16="http://schemas.microsoft.com/office/drawing/2014/main" id="{97941C37-809C-B841-8CB3-5822ED883081}"/>
              </a:ext>
            </a:extLst>
          </p:cNvPr>
          <p:cNvPicPr>
            <a:picLocks noChangeAspect="1"/>
          </p:cNvPicPr>
          <p:nvPr/>
        </p:nvPicPr>
        <p:blipFill>
          <a:blip r:embed="rId3"/>
          <a:stretch>
            <a:fillRect/>
          </a:stretch>
        </p:blipFill>
        <p:spPr>
          <a:xfrm>
            <a:off x="2860112" y="2474612"/>
            <a:ext cx="5581307" cy="3662410"/>
          </a:xfrm>
          <a:prstGeom prst="rect">
            <a:avLst/>
          </a:prstGeom>
        </p:spPr>
      </p:pic>
    </p:spTree>
    <p:extLst>
      <p:ext uri="{BB962C8B-B14F-4D97-AF65-F5344CB8AC3E}">
        <p14:creationId xmlns:p14="http://schemas.microsoft.com/office/powerpoint/2010/main" val="12404832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61FF375-E96E-BA4F-A85C-023047B72DAF}"/>
              </a:ext>
            </a:extLst>
          </p:cNvPr>
          <p:cNvSpPr>
            <a:spLocks noGrp="1"/>
          </p:cNvSpPr>
          <p:nvPr>
            <p:ph type="body" sz="quarter" idx="10"/>
          </p:nvPr>
        </p:nvSpPr>
        <p:spPr>
          <a:xfrm>
            <a:off x="992875" y="245402"/>
            <a:ext cx="9315782" cy="590931"/>
          </a:xfrm>
        </p:spPr>
        <p:txBody>
          <a:bodyPr/>
          <a:lstStyle/>
          <a:p>
            <a:r>
              <a:rPr lang="en-US" altLang="zh-TW" dirty="0"/>
              <a:t>2) </a:t>
            </a:r>
            <a:r>
              <a:rPr lang="zh-TW" altLang="en-US" dirty="0"/>
              <a:t>手動編碼</a:t>
            </a:r>
          </a:p>
        </p:txBody>
      </p:sp>
      <p:sp>
        <p:nvSpPr>
          <p:cNvPr id="27" name="Text Placeholder 2">
            <a:extLst>
              <a:ext uri="{FF2B5EF4-FFF2-40B4-BE49-F238E27FC236}">
                <a16:creationId xmlns:a16="http://schemas.microsoft.com/office/drawing/2014/main" id="{A6339C4B-560D-A940-BCD9-2ADD6DC87C3E}"/>
              </a:ext>
            </a:extLst>
          </p:cNvPr>
          <p:cNvSpPr txBox="1">
            <a:spLocks/>
          </p:cNvSpPr>
          <p:nvPr/>
        </p:nvSpPr>
        <p:spPr>
          <a:xfrm>
            <a:off x="595906" y="987148"/>
            <a:ext cx="9586062" cy="4015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D66962"/>
              </a:buClr>
              <a:buSzPts val="1800"/>
              <a:buFont typeface="Calibri"/>
              <a:buChar char="●"/>
              <a:defRPr sz="1800" b="0" i="0" u="none" strike="noStrike" cap="none">
                <a:solidFill>
                  <a:schemeClr val="dk2"/>
                </a:solidFill>
                <a:latin typeface="Calibri"/>
                <a:ea typeface="Calibri"/>
                <a:cs typeface="Calibri"/>
                <a:sym typeface="Calibri"/>
              </a:defRPr>
            </a:lvl1pPr>
            <a:lvl2pPr marL="914400" marR="0" lvl="1" indent="-317500" algn="l" rtl="0">
              <a:lnSpc>
                <a:spcPct val="115000"/>
              </a:lnSpc>
              <a:spcBef>
                <a:spcPts val="1600"/>
              </a:spcBef>
              <a:spcAft>
                <a:spcPts val="0"/>
              </a:spcAft>
              <a:buClr>
                <a:srgbClr val="6AA84F"/>
              </a:buClr>
              <a:buSzPts val="1400"/>
              <a:buFont typeface="Calibri"/>
              <a:buChar char="●"/>
              <a:defRPr sz="1400" b="0" i="0" u="none" strike="noStrike" cap="none">
                <a:solidFill>
                  <a:schemeClr val="dk2"/>
                </a:solidFill>
                <a:latin typeface="Calibri"/>
                <a:ea typeface="Calibri"/>
                <a:cs typeface="Calibri"/>
                <a:sym typeface="Calibri"/>
              </a:defRPr>
            </a:lvl2pPr>
            <a:lvl3pPr marL="1371600" marR="0" lvl="2"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3pPr>
            <a:lvl4pPr marL="1828800" marR="0" lvl="3"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4pPr>
            <a:lvl5pPr marL="2286000" marR="0" lvl="4"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5pPr>
            <a:lvl6pPr marL="2743200" marR="0" lvl="5"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6pPr>
            <a:lvl7pPr marL="3200400" marR="0" lvl="6"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7pPr>
            <a:lvl8pPr marL="3657600" marR="0" lvl="7"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8pPr>
            <a:lvl9pPr marL="4114800" marR="0" lvl="8" indent="-317500" algn="l" rtl="0">
              <a:lnSpc>
                <a:spcPct val="115000"/>
              </a:lnSpc>
              <a:spcBef>
                <a:spcPts val="1600"/>
              </a:spcBef>
              <a:spcAft>
                <a:spcPts val="160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9pPr>
          </a:lstStyle>
          <a:p>
            <a:pPr marL="114300" marR="0" lvl="0" indent="0" algn="l" defTabSz="914400" rtl="0" eaLnBrk="1" fontAlgn="auto" latinLnBrk="0" hangingPunct="1">
              <a:lnSpc>
                <a:spcPct val="115000"/>
              </a:lnSpc>
              <a:spcBef>
                <a:spcPts val="0"/>
              </a:spcBef>
              <a:spcAft>
                <a:spcPts val="0"/>
              </a:spcAft>
              <a:buClr>
                <a:srgbClr val="D66962"/>
              </a:buClr>
              <a:buSzPts val="1800"/>
              <a:buFont typeface="Calibri"/>
              <a:buNone/>
              <a:tabLst/>
              <a:defRPr/>
            </a:pPr>
            <a:r>
              <a:rPr kumimoji="0" lang="zh-TW" altLang="en-US" sz="2000" b="0" i="0" u="none" strike="noStrike" kern="0" cap="none" spc="0" normalizeH="0" baseline="0" noProof="0" dirty="0">
                <a:ln>
                  <a:noFill/>
                </a:ln>
                <a:solidFill>
                  <a:srgbClr val="595959"/>
                </a:solidFill>
                <a:effectLst/>
                <a:uLnTx/>
                <a:uFillTx/>
                <a:latin typeface="Calibri"/>
                <a:cs typeface="Calibri"/>
                <a:sym typeface="Calibri"/>
              </a:rPr>
              <a:t>處理名目資料 </a:t>
            </a:r>
            <a:r>
              <a:rPr kumimoji="0" lang="en-US" altLang="zh-TW" sz="2000" b="0" i="0" u="none" strike="noStrike" kern="0" cap="none" spc="0" normalizeH="0" baseline="0" noProof="0" dirty="0">
                <a:ln>
                  <a:noFill/>
                </a:ln>
                <a:solidFill>
                  <a:srgbClr val="595959"/>
                </a:solidFill>
                <a:effectLst/>
                <a:uLnTx/>
                <a:uFillTx/>
                <a:latin typeface="Calibri"/>
                <a:cs typeface="Calibri"/>
                <a:sym typeface="Calibri"/>
              </a:rPr>
              <a:t>(</a:t>
            </a:r>
            <a:r>
              <a:rPr kumimoji="0" lang="en-US" sz="2000" b="0" i="0" u="none" strike="noStrike" kern="0" cap="none" spc="0" normalizeH="0" baseline="0" noProof="0" dirty="0">
                <a:ln>
                  <a:noFill/>
                </a:ln>
                <a:solidFill>
                  <a:srgbClr val="595959"/>
                </a:solidFill>
                <a:effectLst/>
                <a:uLnTx/>
                <a:uFillTx/>
                <a:latin typeface="Calibri"/>
                <a:cs typeface="Calibri"/>
                <a:sym typeface="Calibri"/>
              </a:rPr>
              <a:t>Nominal variables) - </a:t>
            </a:r>
            <a:r>
              <a:rPr kumimoji="0" lang="zh-TW" altLang="en-US" sz="2000" b="0" i="0" u="none" strike="noStrike" kern="0" cap="none" spc="0" normalizeH="0" baseline="0" noProof="0" dirty="0">
                <a:ln>
                  <a:noFill/>
                </a:ln>
                <a:solidFill>
                  <a:srgbClr val="595959"/>
                </a:solidFill>
                <a:effectLst/>
                <a:uLnTx/>
                <a:uFillTx/>
                <a:latin typeface="Calibri"/>
                <a:cs typeface="Calibri"/>
                <a:sym typeface="Calibri"/>
              </a:rPr>
              <a:t>資料前處理 依據特徵資料的特性，可以選擇</a:t>
            </a:r>
            <a:br>
              <a:rPr kumimoji="0" lang="en-US" altLang="zh-TW" sz="2000" b="0" i="0" u="none" strike="noStrike" kern="0" cap="none" spc="0" normalizeH="0" baseline="0" noProof="0" dirty="0">
                <a:ln>
                  <a:noFill/>
                </a:ln>
                <a:solidFill>
                  <a:srgbClr val="595959"/>
                </a:solidFill>
                <a:effectLst/>
                <a:uLnTx/>
                <a:uFillTx/>
                <a:latin typeface="Calibri"/>
                <a:cs typeface="Calibri"/>
                <a:sym typeface="Calibri"/>
              </a:rPr>
            </a:br>
            <a:r>
              <a:rPr kumimoji="0" lang="zh-TW" altLang="en-US" sz="2000" b="1" i="0" u="none" strike="noStrike" kern="0" cap="none" spc="0" normalizeH="0" baseline="0" noProof="0" dirty="0">
                <a:ln>
                  <a:noFill/>
                </a:ln>
                <a:solidFill>
                  <a:srgbClr val="595959"/>
                </a:solidFill>
                <a:effectLst/>
                <a:uLnTx/>
                <a:uFillTx/>
                <a:latin typeface="Calibri"/>
                <a:cs typeface="Calibri"/>
                <a:sym typeface="Calibri"/>
              </a:rPr>
              <a:t>手動編碼</a:t>
            </a:r>
            <a:r>
              <a:rPr kumimoji="0" lang="zh-TW" altLang="en-US" sz="2000" b="0" i="0" u="none" strike="noStrike" kern="0" cap="none" spc="0" normalizeH="0" baseline="0" noProof="0" dirty="0">
                <a:ln>
                  <a:noFill/>
                </a:ln>
                <a:solidFill>
                  <a:srgbClr val="595959"/>
                </a:solidFill>
                <a:effectLst/>
                <a:uLnTx/>
                <a:uFillTx/>
                <a:latin typeface="Calibri"/>
                <a:cs typeface="Calibri"/>
                <a:sym typeface="Calibri"/>
              </a:rPr>
              <a:t>或</a:t>
            </a:r>
            <a:r>
              <a:rPr kumimoji="0" lang="zh-TW" altLang="en-US" sz="2000" b="1" i="0" u="none" strike="noStrike" kern="0" cap="none" spc="0" normalizeH="0" baseline="0" noProof="0" dirty="0">
                <a:ln>
                  <a:noFill/>
                </a:ln>
                <a:solidFill>
                  <a:srgbClr val="595959"/>
                </a:solidFill>
                <a:effectLst/>
                <a:uLnTx/>
                <a:uFillTx/>
                <a:latin typeface="Calibri"/>
                <a:cs typeface="Calibri"/>
                <a:sym typeface="Calibri"/>
              </a:rPr>
              <a:t>自動編碼</a:t>
            </a:r>
            <a:r>
              <a:rPr kumimoji="0" lang="zh-TW" altLang="en-US" sz="2000" b="0" i="0" u="none" strike="noStrike" kern="0" cap="none" spc="0" normalizeH="0" baseline="0" noProof="0" dirty="0">
                <a:ln>
                  <a:noFill/>
                </a:ln>
                <a:solidFill>
                  <a:srgbClr val="595959"/>
                </a:solidFill>
                <a:effectLst/>
                <a:uLnTx/>
                <a:uFillTx/>
                <a:latin typeface="Calibri"/>
                <a:cs typeface="Calibri"/>
                <a:sym typeface="Calibri"/>
              </a:rPr>
              <a:t>。</a:t>
            </a:r>
            <a:endParaRPr kumimoji="0" lang="en-TW" sz="2000" b="0" i="0" u="none" strike="noStrike" kern="0" cap="none" spc="0" normalizeH="0" baseline="0" noProof="0" dirty="0">
              <a:ln>
                <a:noFill/>
              </a:ln>
              <a:solidFill>
                <a:srgbClr val="595959"/>
              </a:solidFill>
              <a:effectLst/>
              <a:uLnTx/>
              <a:uFillTx/>
              <a:latin typeface="Calibri"/>
              <a:cs typeface="Calibri"/>
              <a:sym typeface="Calibri"/>
            </a:endParaRPr>
          </a:p>
        </p:txBody>
      </p:sp>
      <p:sp>
        <p:nvSpPr>
          <p:cNvPr id="28" name="Rectangle 27">
            <a:extLst>
              <a:ext uri="{FF2B5EF4-FFF2-40B4-BE49-F238E27FC236}">
                <a16:creationId xmlns:a16="http://schemas.microsoft.com/office/drawing/2014/main" id="{2A26E276-70B8-244C-8917-BD921009EF90}"/>
              </a:ext>
            </a:extLst>
          </p:cNvPr>
          <p:cNvSpPr/>
          <p:nvPr/>
        </p:nvSpPr>
        <p:spPr>
          <a:xfrm>
            <a:off x="716231" y="2054841"/>
            <a:ext cx="9098278" cy="1015663"/>
          </a:xfrm>
          <a:prstGeom prst="rect">
            <a:avLst/>
          </a:prstGeom>
        </p:spPr>
        <p:txBody>
          <a:bodyPr wrap="square">
            <a:spAutoFit/>
          </a:bodyPr>
          <a:lstStyle/>
          <a:p>
            <a:pPr defTabSz="914400">
              <a:buClr>
                <a:srgbClr val="000000"/>
              </a:buClr>
              <a:buFont typeface="Arial"/>
              <a:buNone/>
            </a:pPr>
            <a:r>
              <a:rPr lang="zh-TW" altLang="en-US" sz="2800" b="1" kern="0" dirty="0">
                <a:solidFill>
                  <a:srgbClr val="212121"/>
                </a:solidFill>
                <a:latin typeface="Roboto"/>
                <a:cs typeface="Arial"/>
                <a:sym typeface="Arial"/>
              </a:rPr>
              <a:t>使用編碼時機</a:t>
            </a:r>
            <a:r>
              <a:rPr lang="en-US" altLang="zh-TW" sz="2800" b="1" kern="0" dirty="0">
                <a:solidFill>
                  <a:srgbClr val="212121"/>
                </a:solidFill>
                <a:latin typeface="Roboto"/>
                <a:cs typeface="Arial"/>
                <a:sym typeface="Arial"/>
              </a:rPr>
              <a:t>?</a:t>
            </a:r>
          </a:p>
          <a:p>
            <a:pPr defTabSz="914400">
              <a:buClr>
                <a:srgbClr val="000000"/>
              </a:buClr>
              <a:buFont typeface="Arial"/>
              <a:buNone/>
            </a:pPr>
            <a:endParaRPr lang="en-US" altLang="zh-TW" sz="1600" kern="0" dirty="0">
              <a:solidFill>
                <a:srgbClr val="212121"/>
              </a:solidFill>
              <a:latin typeface="Roboto"/>
              <a:cs typeface="Arial"/>
              <a:sym typeface="Arial"/>
            </a:endParaRPr>
          </a:p>
          <a:p>
            <a:pPr defTabSz="914400">
              <a:buClr>
                <a:srgbClr val="000000"/>
              </a:buClr>
              <a:buFont typeface="Arial"/>
              <a:buNone/>
            </a:pPr>
            <a:r>
              <a:rPr lang="zh-TW" altLang="en-US" sz="1600" kern="0" dirty="0">
                <a:solidFill>
                  <a:srgbClr val="212121"/>
                </a:solidFill>
                <a:latin typeface="Roboto"/>
                <a:cs typeface="Arial"/>
                <a:sym typeface="Arial"/>
              </a:rPr>
              <a:t>進行深度學習時，神經網路只能處理數值資料。因此我們需要將所有非數字型態的特徵進行轉換。</a:t>
            </a:r>
          </a:p>
        </p:txBody>
      </p:sp>
      <p:pic>
        <p:nvPicPr>
          <p:cNvPr id="29" name="Picture 28">
            <a:extLst>
              <a:ext uri="{FF2B5EF4-FFF2-40B4-BE49-F238E27FC236}">
                <a16:creationId xmlns:a16="http://schemas.microsoft.com/office/drawing/2014/main" id="{40D16A64-9070-4F42-B89E-96332BF95355}"/>
              </a:ext>
            </a:extLst>
          </p:cNvPr>
          <p:cNvPicPr>
            <a:picLocks noChangeAspect="1"/>
          </p:cNvPicPr>
          <p:nvPr/>
        </p:nvPicPr>
        <p:blipFill rotWithShape="1">
          <a:blip r:embed="rId2"/>
          <a:srcRect l="5696" t="21959" r="16873" b="39730"/>
          <a:stretch/>
        </p:blipFill>
        <p:spPr>
          <a:xfrm>
            <a:off x="1552711" y="3909298"/>
            <a:ext cx="5431313" cy="1601492"/>
          </a:xfrm>
          <a:prstGeom prst="rect">
            <a:avLst/>
          </a:prstGeom>
        </p:spPr>
      </p:pic>
      <p:sp>
        <p:nvSpPr>
          <p:cNvPr id="30" name="Rectangle 29">
            <a:extLst>
              <a:ext uri="{FF2B5EF4-FFF2-40B4-BE49-F238E27FC236}">
                <a16:creationId xmlns:a16="http://schemas.microsoft.com/office/drawing/2014/main" id="{E7C1A6EF-F0DA-CA4A-803C-A881E5DE654F}"/>
              </a:ext>
            </a:extLst>
          </p:cNvPr>
          <p:cNvSpPr/>
          <p:nvPr/>
        </p:nvSpPr>
        <p:spPr>
          <a:xfrm>
            <a:off x="8308243" y="5127026"/>
            <a:ext cx="2227623" cy="307777"/>
          </a:xfrm>
          <a:prstGeom prst="rect">
            <a:avLst/>
          </a:prstGeom>
        </p:spPr>
        <p:txBody>
          <a:bodyPr wrap="square">
            <a:spAutoFit/>
          </a:bodyPr>
          <a:lstStyle/>
          <a:p>
            <a:pPr defTabSz="914400">
              <a:buClr>
                <a:srgbClr val="000000"/>
              </a:buClr>
              <a:buFont typeface="Arial"/>
              <a:buNone/>
            </a:pPr>
            <a:r>
              <a:rPr lang="zh-TW" altLang="en-US" sz="1400" kern="0" dirty="0">
                <a:solidFill>
                  <a:srgbClr val="C00000"/>
                </a:solidFill>
                <a:cs typeface="Arial"/>
                <a:sym typeface="Arial"/>
              </a:rPr>
              <a:t>因為電腦只看得懂數字</a:t>
            </a:r>
            <a:endParaRPr lang="en-TW" sz="1400" kern="0" dirty="0">
              <a:solidFill>
                <a:srgbClr val="C00000"/>
              </a:solidFill>
              <a:cs typeface="Arial"/>
              <a:sym typeface="Arial"/>
            </a:endParaRPr>
          </a:p>
        </p:txBody>
      </p:sp>
      <p:pic>
        <p:nvPicPr>
          <p:cNvPr id="31" name="Picture 30">
            <a:extLst>
              <a:ext uri="{FF2B5EF4-FFF2-40B4-BE49-F238E27FC236}">
                <a16:creationId xmlns:a16="http://schemas.microsoft.com/office/drawing/2014/main" id="{649A0DEA-34E9-4445-BD4B-B1E06A70E363}"/>
              </a:ext>
            </a:extLst>
          </p:cNvPr>
          <p:cNvPicPr>
            <a:picLocks noChangeAspect="1"/>
          </p:cNvPicPr>
          <p:nvPr/>
        </p:nvPicPr>
        <p:blipFill>
          <a:blip r:embed="rId3"/>
          <a:stretch>
            <a:fillRect/>
          </a:stretch>
        </p:blipFill>
        <p:spPr>
          <a:xfrm>
            <a:off x="7940829" y="4912386"/>
            <a:ext cx="476250" cy="476250"/>
          </a:xfrm>
          <a:prstGeom prst="rect">
            <a:avLst/>
          </a:prstGeom>
        </p:spPr>
      </p:pic>
      <p:pic>
        <p:nvPicPr>
          <p:cNvPr id="32" name="Picture 31">
            <a:extLst>
              <a:ext uri="{FF2B5EF4-FFF2-40B4-BE49-F238E27FC236}">
                <a16:creationId xmlns:a16="http://schemas.microsoft.com/office/drawing/2014/main" id="{447F36BA-C979-6C4E-836E-389E6BB2A728}"/>
              </a:ext>
            </a:extLst>
          </p:cNvPr>
          <p:cNvPicPr>
            <a:picLocks noChangeAspect="1"/>
          </p:cNvPicPr>
          <p:nvPr/>
        </p:nvPicPr>
        <p:blipFill>
          <a:blip r:embed="rId4"/>
          <a:stretch>
            <a:fillRect/>
          </a:stretch>
        </p:blipFill>
        <p:spPr>
          <a:xfrm>
            <a:off x="1460879" y="3998739"/>
            <a:ext cx="5103332" cy="1422610"/>
          </a:xfrm>
          <a:prstGeom prst="rect">
            <a:avLst/>
          </a:prstGeom>
        </p:spPr>
      </p:pic>
      <p:sp>
        <p:nvSpPr>
          <p:cNvPr id="33" name="Rectangle 32">
            <a:extLst>
              <a:ext uri="{FF2B5EF4-FFF2-40B4-BE49-F238E27FC236}">
                <a16:creationId xmlns:a16="http://schemas.microsoft.com/office/drawing/2014/main" id="{0D14A4E5-268C-774D-8FDC-139DCDA9AA70}"/>
              </a:ext>
            </a:extLst>
          </p:cNvPr>
          <p:cNvSpPr/>
          <p:nvPr/>
        </p:nvSpPr>
        <p:spPr>
          <a:xfrm>
            <a:off x="6055476" y="3998739"/>
            <a:ext cx="508735" cy="1422610"/>
          </a:xfrm>
          <a:prstGeom prst="rect">
            <a:avLst/>
          </a:prstGeom>
          <a:noFill/>
          <a:ln w="25400" cap="flat" cmpd="sng" algn="ctr">
            <a:solidFill>
              <a:srgbClr val="FF62A2"/>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TW" b="0" i="0" u="none" strike="noStrike" kern="0" cap="none" spc="0" normalizeH="0" baseline="0" noProof="0">
              <a:ln>
                <a:noFill/>
              </a:ln>
              <a:solidFill>
                <a:srgbClr val="FFFFFF"/>
              </a:solidFill>
              <a:effectLst/>
              <a:uLnTx/>
              <a:uFillTx/>
              <a:latin typeface="Arial"/>
              <a:ea typeface="+mn-ea"/>
              <a:cs typeface="+mn-cs"/>
              <a:sym typeface="Arial"/>
            </a:endParaRPr>
          </a:p>
        </p:txBody>
      </p:sp>
      <p:pic>
        <p:nvPicPr>
          <p:cNvPr id="34" name="Picture 33">
            <a:extLst>
              <a:ext uri="{FF2B5EF4-FFF2-40B4-BE49-F238E27FC236}">
                <a16:creationId xmlns:a16="http://schemas.microsoft.com/office/drawing/2014/main" id="{9A2A2DC5-6722-5F46-BB02-11274180FC41}"/>
              </a:ext>
            </a:extLst>
          </p:cNvPr>
          <p:cNvPicPr>
            <a:picLocks noChangeAspect="1"/>
          </p:cNvPicPr>
          <p:nvPr/>
        </p:nvPicPr>
        <p:blipFill>
          <a:blip r:embed="rId5"/>
          <a:stretch>
            <a:fillRect/>
          </a:stretch>
        </p:blipFill>
        <p:spPr>
          <a:xfrm>
            <a:off x="7397318" y="4138197"/>
            <a:ext cx="3843493" cy="749300"/>
          </a:xfrm>
          <a:prstGeom prst="rect">
            <a:avLst/>
          </a:prstGeom>
        </p:spPr>
      </p:pic>
    </p:spTree>
    <p:extLst>
      <p:ext uri="{BB962C8B-B14F-4D97-AF65-F5344CB8AC3E}">
        <p14:creationId xmlns:p14="http://schemas.microsoft.com/office/powerpoint/2010/main" val="1235570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fade">
                                      <p:cBhvr>
                                        <p:cTn id="12" dur="500"/>
                                        <p:tgtEl>
                                          <p:spTgt spid="30"/>
                                        </p:tgtEl>
                                      </p:cBhvr>
                                    </p:animEffect>
                                  </p:childTnLst>
                                </p:cTn>
                              </p:par>
                              <p:par>
                                <p:cTn id="13" presetID="10" presetClass="entr" presetSubtype="0" fill="hold" nodeType="withEffect">
                                  <p:stCondLst>
                                    <p:cond delay="0"/>
                                  </p:stCondLst>
                                  <p:childTnLst>
                                    <p:set>
                                      <p:cBhvr>
                                        <p:cTn id="14" dur="1" fill="hold">
                                          <p:stCondLst>
                                            <p:cond delay="0"/>
                                          </p:stCondLst>
                                        </p:cTn>
                                        <p:tgtEl>
                                          <p:spTgt spid="31"/>
                                        </p:tgtEl>
                                        <p:attrNameLst>
                                          <p:attrName>style.visibility</p:attrName>
                                        </p:attrNameLst>
                                      </p:cBhvr>
                                      <p:to>
                                        <p:strVal val="visible"/>
                                      </p:to>
                                    </p:set>
                                    <p:animEffect transition="in" filter="fade">
                                      <p:cBhvr>
                                        <p:cTn id="15" dur="500"/>
                                        <p:tgtEl>
                                          <p:spTgt spid="3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2"/>
                                        </p:tgtEl>
                                        <p:attrNameLst>
                                          <p:attrName>style.visibility</p:attrName>
                                        </p:attrNameLst>
                                      </p:cBhvr>
                                      <p:to>
                                        <p:strVal val="visible"/>
                                      </p:to>
                                    </p:set>
                                    <p:animEffect transition="in" filter="fade">
                                      <p:cBhvr>
                                        <p:cTn id="20" dur="500"/>
                                        <p:tgtEl>
                                          <p:spTgt spid="32"/>
                                        </p:tgtEl>
                                      </p:cBhvr>
                                    </p:animEffect>
                                  </p:childTnLst>
                                </p:cTn>
                              </p:par>
                              <p:par>
                                <p:cTn id="21" presetID="16" presetClass="entr" presetSubtype="21" fill="hold" grpId="0" nodeType="withEffect">
                                  <p:stCondLst>
                                    <p:cond delay="0"/>
                                  </p:stCondLst>
                                  <p:childTnLst>
                                    <p:set>
                                      <p:cBhvr>
                                        <p:cTn id="22" dur="1" fill="hold">
                                          <p:stCondLst>
                                            <p:cond delay="0"/>
                                          </p:stCondLst>
                                        </p:cTn>
                                        <p:tgtEl>
                                          <p:spTgt spid="33"/>
                                        </p:tgtEl>
                                        <p:attrNameLst>
                                          <p:attrName>style.visibility</p:attrName>
                                        </p:attrNameLst>
                                      </p:cBhvr>
                                      <p:to>
                                        <p:strVal val="visible"/>
                                      </p:to>
                                    </p:set>
                                    <p:animEffect transition="in" filter="barn(inVertical)">
                                      <p:cBhvr>
                                        <p:cTn id="23"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9AA0763-8481-D04E-AA07-D2872F9F19D5}"/>
              </a:ext>
            </a:extLst>
          </p:cNvPr>
          <p:cNvSpPr>
            <a:spLocks noGrp="1"/>
          </p:cNvSpPr>
          <p:nvPr>
            <p:ph type="body" sz="quarter" idx="10"/>
          </p:nvPr>
        </p:nvSpPr>
        <p:spPr>
          <a:xfrm>
            <a:off x="992875" y="245402"/>
            <a:ext cx="9315782" cy="590931"/>
          </a:xfrm>
        </p:spPr>
        <p:txBody>
          <a:bodyPr/>
          <a:lstStyle/>
          <a:p>
            <a:r>
              <a:rPr lang="en-US" altLang="zh-TW" dirty="0"/>
              <a:t>3) </a:t>
            </a:r>
            <a:r>
              <a:rPr lang="zh-TW" altLang="en-US" dirty="0"/>
              <a:t>檢查缺失值</a:t>
            </a:r>
          </a:p>
        </p:txBody>
      </p:sp>
      <p:sp>
        <p:nvSpPr>
          <p:cNvPr id="7" name="Text Placeholder 2">
            <a:extLst>
              <a:ext uri="{FF2B5EF4-FFF2-40B4-BE49-F238E27FC236}">
                <a16:creationId xmlns:a16="http://schemas.microsoft.com/office/drawing/2014/main" id="{BF438A55-52C0-224D-9A11-E5AE55ACAF02}"/>
              </a:ext>
            </a:extLst>
          </p:cNvPr>
          <p:cNvSpPr txBox="1">
            <a:spLocks/>
          </p:cNvSpPr>
          <p:nvPr/>
        </p:nvSpPr>
        <p:spPr>
          <a:xfrm>
            <a:off x="410527" y="979673"/>
            <a:ext cx="10480478" cy="16393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D66962"/>
              </a:buClr>
              <a:buSzPts val="1800"/>
              <a:buFont typeface="Calibri"/>
              <a:buChar char="●"/>
              <a:defRPr sz="1800" b="0" i="0" u="none" strike="noStrike" cap="none">
                <a:solidFill>
                  <a:schemeClr val="dk2"/>
                </a:solidFill>
                <a:latin typeface="Calibri"/>
                <a:ea typeface="Calibri"/>
                <a:cs typeface="Calibri"/>
                <a:sym typeface="Calibri"/>
              </a:defRPr>
            </a:lvl1pPr>
            <a:lvl2pPr marL="914400" marR="0" lvl="1" indent="-317500" algn="l" rtl="0">
              <a:lnSpc>
                <a:spcPct val="115000"/>
              </a:lnSpc>
              <a:spcBef>
                <a:spcPts val="1600"/>
              </a:spcBef>
              <a:spcAft>
                <a:spcPts val="0"/>
              </a:spcAft>
              <a:buClr>
                <a:srgbClr val="6AA84F"/>
              </a:buClr>
              <a:buSzPts val="1400"/>
              <a:buFont typeface="Calibri"/>
              <a:buChar char="●"/>
              <a:defRPr sz="1400" b="0" i="0" u="none" strike="noStrike" cap="none">
                <a:solidFill>
                  <a:schemeClr val="dk2"/>
                </a:solidFill>
                <a:latin typeface="Calibri"/>
                <a:ea typeface="Calibri"/>
                <a:cs typeface="Calibri"/>
                <a:sym typeface="Calibri"/>
              </a:defRPr>
            </a:lvl2pPr>
            <a:lvl3pPr marL="1371600" marR="0" lvl="2"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3pPr>
            <a:lvl4pPr marL="1828800" marR="0" lvl="3"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4pPr>
            <a:lvl5pPr marL="2286000" marR="0" lvl="4"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5pPr>
            <a:lvl6pPr marL="2743200" marR="0" lvl="5"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6pPr>
            <a:lvl7pPr marL="3200400" marR="0" lvl="6"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7pPr>
            <a:lvl8pPr marL="3657600" marR="0" lvl="7"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8pPr>
            <a:lvl9pPr marL="4114800" marR="0" lvl="8" indent="-317500" algn="l" rtl="0">
              <a:lnSpc>
                <a:spcPct val="115000"/>
              </a:lnSpc>
              <a:spcBef>
                <a:spcPts val="1600"/>
              </a:spcBef>
              <a:spcAft>
                <a:spcPts val="160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9pPr>
          </a:lstStyle>
          <a:p>
            <a:pPr marL="114300" marR="0" lvl="0" indent="0" algn="l" defTabSz="914400" rtl="0" eaLnBrk="1" fontAlgn="auto" latinLnBrk="0" hangingPunct="1">
              <a:lnSpc>
                <a:spcPct val="115000"/>
              </a:lnSpc>
              <a:spcBef>
                <a:spcPts val="0"/>
              </a:spcBef>
              <a:spcAft>
                <a:spcPts val="0"/>
              </a:spcAft>
              <a:buClr>
                <a:srgbClr val="D66962"/>
              </a:buClr>
              <a:buSzPts val="1800"/>
              <a:buFont typeface="Calibri"/>
              <a:buNone/>
              <a:tabLst/>
              <a:defRPr/>
            </a:pPr>
            <a:r>
              <a:rPr kumimoji="0" lang="zh-TW" altLang="en-US" sz="2400" b="0" i="0" u="none" strike="noStrike" kern="0" cap="none" spc="0" normalizeH="0" baseline="0" noProof="0" dirty="0">
                <a:ln>
                  <a:noFill/>
                </a:ln>
                <a:solidFill>
                  <a:srgbClr val="595959"/>
                </a:solidFill>
                <a:effectLst/>
                <a:uLnTx/>
                <a:uFillTx/>
                <a:latin typeface="Calibri"/>
                <a:cs typeface="Calibri"/>
                <a:sym typeface="Calibri"/>
              </a:rPr>
              <a:t>使用 </a:t>
            </a:r>
            <a:r>
              <a:rPr kumimoji="0" lang="en-US" sz="2400" b="0" i="0" u="none" strike="noStrike" kern="0" cap="none" spc="0" normalizeH="0" baseline="0" noProof="0" dirty="0" err="1">
                <a:ln>
                  <a:noFill/>
                </a:ln>
                <a:solidFill>
                  <a:srgbClr val="595959"/>
                </a:solidFill>
                <a:effectLst/>
                <a:uLnTx/>
                <a:uFillTx/>
                <a:latin typeface="Calibri"/>
                <a:cs typeface="Calibri"/>
                <a:sym typeface="Calibri"/>
              </a:rPr>
              <a:t>numpy</a:t>
            </a:r>
            <a:r>
              <a:rPr kumimoji="0" lang="en-US" sz="2400" b="0" i="0" u="none" strike="noStrike" kern="0" cap="none" spc="0" normalizeH="0" baseline="0" noProof="0" dirty="0">
                <a:ln>
                  <a:noFill/>
                </a:ln>
                <a:solidFill>
                  <a:srgbClr val="595959"/>
                </a:solidFill>
                <a:effectLst/>
                <a:uLnTx/>
                <a:uFillTx/>
                <a:latin typeface="Calibri"/>
                <a:cs typeface="Calibri"/>
                <a:sym typeface="Calibri"/>
              </a:rPr>
              <a:t> </a:t>
            </a:r>
            <a:r>
              <a:rPr kumimoji="0" lang="zh-TW" altLang="en-US" sz="2400" b="0" i="0" u="none" strike="noStrike" kern="0" cap="none" spc="0" normalizeH="0" baseline="0" noProof="0" dirty="0">
                <a:ln>
                  <a:noFill/>
                </a:ln>
                <a:solidFill>
                  <a:srgbClr val="595959"/>
                </a:solidFill>
                <a:effectLst/>
                <a:uLnTx/>
                <a:uFillTx/>
                <a:latin typeface="Calibri"/>
                <a:cs typeface="Calibri"/>
                <a:sym typeface="Calibri"/>
              </a:rPr>
              <a:t>所提供的函式來檢查是否有 </a:t>
            </a:r>
            <a:r>
              <a:rPr kumimoji="0" lang="en-US" sz="2400" b="0" i="0" u="none" strike="noStrike" kern="0" cap="none" spc="0" normalizeH="0" baseline="0" noProof="0" dirty="0">
                <a:ln>
                  <a:noFill/>
                </a:ln>
                <a:solidFill>
                  <a:srgbClr val="595959"/>
                </a:solidFill>
                <a:effectLst/>
                <a:uLnTx/>
                <a:uFillTx/>
                <a:latin typeface="Calibri"/>
                <a:cs typeface="Calibri"/>
                <a:sym typeface="Calibri"/>
              </a:rPr>
              <a:t>NA </a:t>
            </a:r>
            <a:r>
              <a:rPr kumimoji="0" lang="zh-TW" altLang="en-US" sz="2400" b="0" i="0" u="none" strike="noStrike" kern="0" cap="none" spc="0" normalizeH="0" baseline="0" noProof="0" dirty="0">
                <a:ln>
                  <a:noFill/>
                </a:ln>
                <a:solidFill>
                  <a:srgbClr val="595959"/>
                </a:solidFill>
                <a:effectLst/>
                <a:uLnTx/>
                <a:uFillTx/>
                <a:latin typeface="Calibri"/>
                <a:cs typeface="Calibri"/>
                <a:sym typeface="Calibri"/>
              </a:rPr>
              <a:t>缺失值，假設有缺失值使用 </a:t>
            </a:r>
            <a:r>
              <a:rPr kumimoji="0" lang="en-US" sz="2400" b="1" i="0" u="none" strike="noStrike" kern="0" cap="none" spc="0" normalizeH="0" baseline="0" noProof="0" dirty="0" err="1">
                <a:ln>
                  <a:noFill/>
                </a:ln>
                <a:solidFill>
                  <a:srgbClr val="595959"/>
                </a:solidFill>
                <a:effectLst/>
                <a:uLnTx/>
                <a:uFillTx/>
                <a:latin typeface="Calibri"/>
                <a:cs typeface="Calibri"/>
                <a:sym typeface="Calibri"/>
              </a:rPr>
              <a:t>dropna</a:t>
            </a:r>
            <a:r>
              <a:rPr kumimoji="0" lang="en-US" sz="2400" b="1" i="0" u="none" strike="noStrike" kern="0" cap="none" spc="0" normalizeH="0" baseline="0" noProof="0" dirty="0">
                <a:ln>
                  <a:noFill/>
                </a:ln>
                <a:solidFill>
                  <a:srgbClr val="595959"/>
                </a:solidFill>
                <a:effectLst/>
                <a:uLnTx/>
                <a:uFillTx/>
                <a:latin typeface="Calibri"/>
                <a:cs typeface="Calibri"/>
                <a:sym typeface="Calibri"/>
              </a:rPr>
              <a:t>(</a:t>
            </a:r>
            <a:r>
              <a:rPr kumimoji="0" lang="zh-TW" altLang="en-US" sz="2400" b="1" i="0" u="none" strike="noStrike" kern="0" cap="none" spc="0" normalizeH="0" baseline="0" noProof="0" dirty="0">
                <a:ln>
                  <a:noFill/>
                </a:ln>
                <a:solidFill>
                  <a:srgbClr val="595959"/>
                </a:solidFill>
                <a:effectLst/>
                <a:uLnTx/>
                <a:uFillTx/>
                <a:latin typeface="Calibri"/>
                <a:cs typeface="Calibri"/>
                <a:sym typeface="Calibri"/>
              </a:rPr>
              <a:t> </a:t>
            </a:r>
            <a:r>
              <a:rPr kumimoji="0" lang="en-US" sz="2400" b="1" i="0" u="none" strike="noStrike" kern="0" cap="none" spc="0" normalizeH="0" baseline="0" noProof="0" dirty="0">
                <a:ln>
                  <a:noFill/>
                </a:ln>
                <a:solidFill>
                  <a:srgbClr val="595959"/>
                </a:solidFill>
                <a:effectLst/>
                <a:uLnTx/>
                <a:uFillTx/>
                <a:latin typeface="Calibri"/>
                <a:cs typeface="Calibri"/>
                <a:sym typeface="Calibri"/>
              </a:rPr>
              <a:t>)</a:t>
            </a:r>
            <a:r>
              <a:rPr kumimoji="0" lang="zh-TW" altLang="en-US" sz="2400" b="1" i="0" u="none" strike="noStrike" kern="0" cap="none" spc="0" normalizeH="0" baseline="0" noProof="0" dirty="0">
                <a:ln>
                  <a:noFill/>
                </a:ln>
                <a:solidFill>
                  <a:srgbClr val="595959"/>
                </a:solidFill>
                <a:effectLst/>
                <a:uLnTx/>
                <a:uFillTx/>
                <a:latin typeface="Calibri"/>
                <a:cs typeface="Calibri"/>
                <a:sym typeface="Calibri"/>
              </a:rPr>
              <a:t> </a:t>
            </a:r>
            <a:r>
              <a:rPr kumimoji="0" lang="zh-TW" altLang="en-US" sz="2400" b="0" i="0" u="none" strike="noStrike" kern="0" cap="none" spc="0" normalizeH="0" baseline="0" noProof="0" dirty="0">
                <a:ln>
                  <a:noFill/>
                </a:ln>
                <a:solidFill>
                  <a:srgbClr val="595959"/>
                </a:solidFill>
                <a:effectLst/>
                <a:uLnTx/>
                <a:uFillTx/>
                <a:latin typeface="Calibri"/>
                <a:cs typeface="Calibri"/>
                <a:sym typeface="Calibri"/>
              </a:rPr>
              <a:t>來移除。使用的時機在於當只有少量的缺失值適用，若遇到有大量缺失值的情況，或是本身的資料量就很少的情況下建議可以透過機器學習的方法補值來預測缺失值。</a:t>
            </a:r>
            <a:endParaRPr kumimoji="0" lang="en-TW" sz="2400" b="0" i="0" u="none" strike="noStrike" kern="0" cap="none" spc="0" normalizeH="0" baseline="0" noProof="0" dirty="0">
              <a:ln>
                <a:noFill/>
              </a:ln>
              <a:solidFill>
                <a:srgbClr val="595959"/>
              </a:solidFill>
              <a:effectLst/>
              <a:uLnTx/>
              <a:uFillTx/>
              <a:latin typeface="Calibri"/>
              <a:cs typeface="Calibri"/>
              <a:sym typeface="Calibri"/>
            </a:endParaRPr>
          </a:p>
        </p:txBody>
      </p:sp>
      <p:pic>
        <p:nvPicPr>
          <p:cNvPr id="8" name="Picture 7">
            <a:extLst>
              <a:ext uri="{FF2B5EF4-FFF2-40B4-BE49-F238E27FC236}">
                <a16:creationId xmlns:a16="http://schemas.microsoft.com/office/drawing/2014/main" id="{747D8333-0FA9-714E-8957-EB8C91545E81}"/>
              </a:ext>
            </a:extLst>
          </p:cNvPr>
          <p:cNvPicPr>
            <a:picLocks noChangeAspect="1"/>
          </p:cNvPicPr>
          <p:nvPr/>
        </p:nvPicPr>
        <p:blipFill>
          <a:blip r:embed="rId2"/>
          <a:stretch>
            <a:fillRect/>
          </a:stretch>
        </p:blipFill>
        <p:spPr>
          <a:xfrm>
            <a:off x="4323976" y="3228030"/>
            <a:ext cx="3544047" cy="974260"/>
          </a:xfrm>
          <a:prstGeom prst="rect">
            <a:avLst/>
          </a:prstGeom>
        </p:spPr>
      </p:pic>
    </p:spTree>
    <p:extLst>
      <p:ext uri="{BB962C8B-B14F-4D97-AF65-F5344CB8AC3E}">
        <p14:creationId xmlns:p14="http://schemas.microsoft.com/office/powerpoint/2010/main" val="14892108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ECF8222-4C89-634C-B83B-E8CBE21871B0}"/>
              </a:ext>
            </a:extLst>
          </p:cNvPr>
          <p:cNvSpPr>
            <a:spLocks noGrp="1"/>
          </p:cNvSpPr>
          <p:nvPr>
            <p:ph type="body" sz="quarter" idx="10"/>
          </p:nvPr>
        </p:nvSpPr>
        <p:spPr/>
        <p:txBody>
          <a:bodyPr/>
          <a:lstStyle/>
          <a:p>
            <a:endParaRPr lang="en-TW"/>
          </a:p>
        </p:txBody>
      </p:sp>
      <p:sp>
        <p:nvSpPr>
          <p:cNvPr id="3" name="Rectangle 2">
            <a:extLst>
              <a:ext uri="{FF2B5EF4-FFF2-40B4-BE49-F238E27FC236}">
                <a16:creationId xmlns:a16="http://schemas.microsoft.com/office/drawing/2014/main" id="{5B029D3D-310A-1047-B841-0538F63A4B9F}"/>
              </a:ext>
            </a:extLst>
          </p:cNvPr>
          <p:cNvSpPr/>
          <p:nvPr/>
        </p:nvSpPr>
        <p:spPr>
          <a:xfrm>
            <a:off x="3048000" y="2967335"/>
            <a:ext cx="6096000" cy="923330"/>
          </a:xfrm>
          <a:prstGeom prst="rect">
            <a:avLst/>
          </a:prstGeom>
        </p:spPr>
        <p:txBody>
          <a:bodyPr>
            <a:spAutoFit/>
          </a:bodyPr>
          <a:lstStyle/>
          <a:p>
            <a:r>
              <a:rPr lang="zh-TW" altLang="en-US" dirty="0">
                <a:solidFill>
                  <a:srgbClr val="292929"/>
                </a:solidFill>
                <a:latin typeface="medium-content-serif-font"/>
              </a:rPr>
              <a:t>最重要的一點是</a:t>
            </a:r>
            <a:r>
              <a:rPr lang="en-US" altLang="zh-TW" dirty="0">
                <a:solidFill>
                  <a:srgbClr val="292929"/>
                </a:solidFill>
                <a:latin typeface="medium-content-serif-font"/>
              </a:rPr>
              <a:t>: </a:t>
            </a:r>
            <a:r>
              <a:rPr lang="zh-TW" altLang="en-US" dirty="0">
                <a:solidFill>
                  <a:srgbClr val="292929"/>
                </a:solidFill>
                <a:latin typeface="medium-content-serif-font"/>
              </a:rPr>
              <a:t>不論是在 傳統</a:t>
            </a:r>
            <a:r>
              <a:rPr lang="en-US" dirty="0">
                <a:solidFill>
                  <a:srgbClr val="292929"/>
                </a:solidFill>
                <a:latin typeface="medium-content-serif-font"/>
              </a:rPr>
              <a:t>ML or </a:t>
            </a:r>
            <a:r>
              <a:rPr lang="zh-TW" altLang="en-US" dirty="0">
                <a:solidFill>
                  <a:srgbClr val="292929"/>
                </a:solidFill>
                <a:latin typeface="medium-content-serif-font"/>
              </a:rPr>
              <a:t>深度神經網路 中</a:t>
            </a:r>
            <a:r>
              <a:rPr lang="en-US" altLang="zh-TW" dirty="0">
                <a:solidFill>
                  <a:srgbClr val="292929"/>
                </a:solidFill>
                <a:latin typeface="medium-content-serif-font"/>
              </a:rPr>
              <a:t>, </a:t>
            </a:r>
            <a:r>
              <a:rPr lang="zh-TW" altLang="en-US" dirty="0">
                <a:solidFill>
                  <a:srgbClr val="292929"/>
                </a:solidFill>
                <a:latin typeface="medium-content-serif-font"/>
              </a:rPr>
              <a:t>對訓練集和測試集都需要採用同樣的統計指標預處理策略，保持其處理的一致性。</a:t>
            </a:r>
            <a:endParaRPr lang="en-TW" dirty="0"/>
          </a:p>
        </p:txBody>
      </p:sp>
    </p:spTree>
    <p:extLst>
      <p:ext uri="{BB962C8B-B14F-4D97-AF65-F5344CB8AC3E}">
        <p14:creationId xmlns:p14="http://schemas.microsoft.com/office/powerpoint/2010/main" val="24432769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64FDF7C-627C-1C45-A35F-D876F36AE2ED}"/>
              </a:ext>
            </a:extLst>
          </p:cNvPr>
          <p:cNvSpPr>
            <a:spLocks noGrp="1"/>
          </p:cNvSpPr>
          <p:nvPr>
            <p:ph type="body" sz="quarter" idx="10"/>
          </p:nvPr>
        </p:nvSpPr>
        <p:spPr>
          <a:xfrm>
            <a:off x="992875" y="245402"/>
            <a:ext cx="9315782" cy="590931"/>
          </a:xfrm>
        </p:spPr>
        <p:txBody>
          <a:bodyPr/>
          <a:lstStyle/>
          <a:p>
            <a:r>
              <a:rPr lang="en-US" dirty="0"/>
              <a:t>Standardization</a:t>
            </a:r>
            <a:r>
              <a:rPr lang="zh-TW" altLang="en-US" dirty="0"/>
              <a:t> 平均</a:t>
            </a:r>
            <a:r>
              <a:rPr lang="en-US" altLang="zh-TW" dirty="0"/>
              <a:t>&amp;</a:t>
            </a:r>
            <a:r>
              <a:rPr lang="zh-TW" altLang="en-US" dirty="0"/>
              <a:t>變異數標準化</a:t>
            </a:r>
          </a:p>
        </p:txBody>
      </p:sp>
      <p:sp>
        <p:nvSpPr>
          <p:cNvPr id="3" name="Rectangle 2">
            <a:extLst>
              <a:ext uri="{FF2B5EF4-FFF2-40B4-BE49-F238E27FC236}">
                <a16:creationId xmlns:a16="http://schemas.microsoft.com/office/drawing/2014/main" id="{9728A39B-CF21-314A-9850-9715C8922139}"/>
              </a:ext>
            </a:extLst>
          </p:cNvPr>
          <p:cNvSpPr/>
          <p:nvPr/>
        </p:nvSpPr>
        <p:spPr>
          <a:xfrm>
            <a:off x="791738" y="1234912"/>
            <a:ext cx="9930924" cy="707886"/>
          </a:xfrm>
          <a:prstGeom prst="rect">
            <a:avLst/>
          </a:prstGeom>
        </p:spPr>
        <p:txBody>
          <a:bodyPr wrap="none">
            <a:spAutoFit/>
          </a:bodyPr>
          <a:lstStyle/>
          <a:p>
            <a:r>
              <a:rPr lang="zh-TW" altLang="en-US" sz="2000" dirty="0">
                <a:solidFill>
                  <a:srgbClr val="4D4D4D"/>
                </a:solidFill>
                <a:latin typeface="Microsoft YaHei" panose="020B0503020204020204" pitchFamily="34" charset="-122"/>
                <a:ea typeface="Microsoft YaHei" panose="020B0503020204020204" pitchFamily="34" charset="-122"/>
              </a:rPr>
              <a:t>將所有特徵標準化，也就是高斯分佈。使得數據的平均值為</a:t>
            </a:r>
            <a:r>
              <a:rPr lang="en-US" altLang="zh-TW" sz="2000" dirty="0">
                <a:solidFill>
                  <a:srgbClr val="4D4D4D"/>
                </a:solidFill>
                <a:latin typeface="Microsoft YaHei" panose="020B0503020204020204" pitchFamily="34" charset="-122"/>
                <a:ea typeface="Microsoft YaHei" panose="020B0503020204020204" pitchFamily="34" charset="-122"/>
              </a:rPr>
              <a:t>0</a:t>
            </a:r>
            <a:r>
              <a:rPr lang="zh-TW" altLang="en-US" sz="2000" dirty="0">
                <a:solidFill>
                  <a:srgbClr val="4D4D4D"/>
                </a:solidFill>
                <a:latin typeface="Microsoft YaHei" panose="020B0503020204020204" pitchFamily="34" charset="-122"/>
                <a:ea typeface="Microsoft YaHei" panose="020B0503020204020204" pitchFamily="34" charset="-122"/>
              </a:rPr>
              <a:t>，方差為</a:t>
            </a:r>
            <a:r>
              <a:rPr lang="en-US" altLang="zh-TW" sz="2000" dirty="0">
                <a:solidFill>
                  <a:srgbClr val="4D4D4D"/>
                </a:solidFill>
                <a:latin typeface="Microsoft YaHei" panose="020B0503020204020204" pitchFamily="34" charset="-122"/>
                <a:ea typeface="Microsoft YaHei" panose="020B0503020204020204" pitchFamily="34" charset="-122"/>
              </a:rPr>
              <a:t>1</a:t>
            </a:r>
            <a:r>
              <a:rPr lang="zh-TW" altLang="en-US" sz="2000" dirty="0">
                <a:solidFill>
                  <a:srgbClr val="4D4D4D"/>
                </a:solidFill>
                <a:latin typeface="Microsoft YaHei" panose="020B0503020204020204" pitchFamily="34" charset="-122"/>
                <a:ea typeface="Microsoft YaHei" panose="020B0503020204020204" pitchFamily="34" charset="-122"/>
              </a:rPr>
              <a:t>。</a:t>
            </a:r>
            <a:endParaRPr lang="en-US" altLang="zh-TW" sz="2000" dirty="0">
              <a:solidFill>
                <a:srgbClr val="4D4D4D"/>
              </a:solidFill>
              <a:latin typeface="Microsoft YaHei" panose="020B0503020204020204" pitchFamily="34" charset="-122"/>
              <a:ea typeface="Microsoft YaHei" panose="020B0503020204020204" pitchFamily="34" charset="-122"/>
            </a:endParaRPr>
          </a:p>
          <a:p>
            <a:r>
              <a:rPr lang="zh-TW" altLang="en-US" sz="2000" dirty="0">
                <a:solidFill>
                  <a:srgbClr val="4D4D4D"/>
                </a:solidFill>
                <a:latin typeface="Microsoft YaHei" panose="020B0503020204020204" pitchFamily="34" charset="-122"/>
                <a:ea typeface="Microsoft YaHei" panose="020B0503020204020204" pitchFamily="34" charset="-122"/>
              </a:rPr>
              <a:t>適合的使用時機於當有些特徵的方差過大時，使用標準化能夠有效地讓模型快速收斂。</a:t>
            </a:r>
            <a:endParaRPr lang="en-TW" sz="2000" dirty="0"/>
          </a:p>
        </p:txBody>
      </p:sp>
      <p:pic>
        <p:nvPicPr>
          <p:cNvPr id="5" name="Picture 4">
            <a:extLst>
              <a:ext uri="{FF2B5EF4-FFF2-40B4-BE49-F238E27FC236}">
                <a16:creationId xmlns:a16="http://schemas.microsoft.com/office/drawing/2014/main" id="{88B801EA-9903-EB45-8053-C5AC62839EAE}"/>
              </a:ext>
            </a:extLst>
          </p:cNvPr>
          <p:cNvPicPr>
            <a:picLocks noChangeAspect="1"/>
          </p:cNvPicPr>
          <p:nvPr/>
        </p:nvPicPr>
        <p:blipFill>
          <a:blip r:embed="rId3"/>
          <a:stretch>
            <a:fillRect/>
          </a:stretch>
        </p:blipFill>
        <p:spPr>
          <a:xfrm>
            <a:off x="2310694" y="3850765"/>
            <a:ext cx="7570611" cy="2415790"/>
          </a:xfrm>
          <a:prstGeom prst="rect">
            <a:avLst/>
          </a:prstGeom>
        </p:spPr>
      </p:pic>
      <p:pic>
        <p:nvPicPr>
          <p:cNvPr id="7" name="Picture 6">
            <a:extLst>
              <a:ext uri="{FF2B5EF4-FFF2-40B4-BE49-F238E27FC236}">
                <a16:creationId xmlns:a16="http://schemas.microsoft.com/office/drawing/2014/main" id="{CF29EC9F-F35F-C44B-8557-8A93C0C0C5BE}"/>
              </a:ext>
            </a:extLst>
          </p:cNvPr>
          <p:cNvPicPr>
            <a:picLocks noChangeAspect="1"/>
          </p:cNvPicPr>
          <p:nvPr/>
        </p:nvPicPr>
        <p:blipFill>
          <a:blip r:embed="rId4"/>
          <a:stretch>
            <a:fillRect/>
          </a:stretch>
        </p:blipFill>
        <p:spPr>
          <a:xfrm>
            <a:off x="3244849" y="2311400"/>
            <a:ext cx="5702300" cy="1117600"/>
          </a:xfrm>
          <a:prstGeom prst="rect">
            <a:avLst/>
          </a:prstGeom>
        </p:spPr>
      </p:pic>
      <p:pic>
        <p:nvPicPr>
          <p:cNvPr id="11" name="Graphic 10">
            <a:extLst>
              <a:ext uri="{FF2B5EF4-FFF2-40B4-BE49-F238E27FC236}">
                <a16:creationId xmlns:a16="http://schemas.microsoft.com/office/drawing/2014/main" id="{B77AEE2B-242D-B442-8A76-C4C6617800D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91738" y="2344331"/>
            <a:ext cx="1409700" cy="368300"/>
          </a:xfrm>
          <a:prstGeom prst="rect">
            <a:avLst/>
          </a:prstGeom>
        </p:spPr>
      </p:pic>
    </p:spTree>
    <p:extLst>
      <p:ext uri="{BB962C8B-B14F-4D97-AF65-F5344CB8AC3E}">
        <p14:creationId xmlns:p14="http://schemas.microsoft.com/office/powerpoint/2010/main" val="8880862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8C5BF85-FFB8-BE45-B75E-D20C4FEF15CE}"/>
              </a:ext>
            </a:extLst>
          </p:cNvPr>
          <p:cNvSpPr>
            <a:spLocks noGrp="1"/>
          </p:cNvSpPr>
          <p:nvPr>
            <p:ph type="body" sz="quarter" idx="10"/>
          </p:nvPr>
        </p:nvSpPr>
        <p:spPr>
          <a:xfrm>
            <a:off x="992875" y="245402"/>
            <a:ext cx="9315782" cy="590931"/>
          </a:xfrm>
        </p:spPr>
        <p:txBody>
          <a:bodyPr/>
          <a:lstStyle/>
          <a:p>
            <a:r>
              <a:rPr lang="en-US" dirty="0" err="1"/>
              <a:t>MinMaxScaler</a:t>
            </a:r>
            <a:r>
              <a:rPr lang="en-US" dirty="0"/>
              <a:t> </a:t>
            </a:r>
            <a:r>
              <a:rPr lang="zh-TW" altLang="en-US" dirty="0"/>
              <a:t>最小最大值標準化</a:t>
            </a:r>
            <a:endParaRPr lang="en-US" altLang="zh-TW" dirty="0"/>
          </a:p>
        </p:txBody>
      </p:sp>
      <p:sp>
        <p:nvSpPr>
          <p:cNvPr id="3" name="Rectangle 2">
            <a:extLst>
              <a:ext uri="{FF2B5EF4-FFF2-40B4-BE49-F238E27FC236}">
                <a16:creationId xmlns:a16="http://schemas.microsoft.com/office/drawing/2014/main" id="{FE394C89-B02D-2849-8A28-8488AEF0C012}"/>
              </a:ext>
            </a:extLst>
          </p:cNvPr>
          <p:cNvSpPr/>
          <p:nvPr/>
        </p:nvSpPr>
        <p:spPr>
          <a:xfrm>
            <a:off x="992875" y="1268779"/>
            <a:ext cx="10205703" cy="707886"/>
          </a:xfrm>
          <a:prstGeom prst="rect">
            <a:avLst/>
          </a:prstGeom>
        </p:spPr>
        <p:txBody>
          <a:bodyPr wrap="square">
            <a:spAutoFit/>
          </a:bodyPr>
          <a:lstStyle/>
          <a:p>
            <a:r>
              <a:rPr lang="zh-TW" altLang="en-US" sz="2000" dirty="0">
                <a:solidFill>
                  <a:srgbClr val="4D4D4D"/>
                </a:solidFill>
                <a:latin typeface="Microsoft YaHei" panose="020B0503020204020204" pitchFamily="34" charset="-122"/>
                <a:ea typeface="Microsoft YaHei" panose="020B0503020204020204" pitchFamily="34" charset="-122"/>
              </a:rPr>
              <a:t>在</a:t>
            </a:r>
            <a:r>
              <a:rPr lang="en-US" sz="2000" dirty="0" err="1">
                <a:solidFill>
                  <a:srgbClr val="4D4D4D"/>
                </a:solidFill>
                <a:latin typeface="Microsoft YaHei" panose="020B0503020204020204" pitchFamily="34" charset="-122"/>
                <a:ea typeface="Microsoft YaHei" panose="020B0503020204020204" pitchFamily="34" charset="-122"/>
              </a:rPr>
              <a:t>MinMaxScaler</a:t>
            </a:r>
            <a:r>
              <a:rPr lang="zh-TW" altLang="en-US" sz="2000" dirty="0">
                <a:solidFill>
                  <a:srgbClr val="4D4D4D"/>
                </a:solidFill>
                <a:latin typeface="Microsoft YaHei" panose="020B0503020204020204" pitchFamily="34" charset="-122"/>
                <a:ea typeface="Microsoft YaHei" panose="020B0503020204020204" pitchFamily="34" charset="-122"/>
              </a:rPr>
              <a:t>中是給定了一個明確的最大值與最小值。每個特徵中的最小值變成了</a:t>
            </a:r>
            <a:r>
              <a:rPr lang="en-US" altLang="zh-TW" sz="2000" dirty="0">
                <a:solidFill>
                  <a:srgbClr val="4D4D4D"/>
                </a:solidFill>
                <a:latin typeface="Microsoft YaHei" panose="020B0503020204020204" pitchFamily="34" charset="-122"/>
                <a:ea typeface="Microsoft YaHei" panose="020B0503020204020204" pitchFamily="34" charset="-122"/>
              </a:rPr>
              <a:t>0</a:t>
            </a:r>
            <a:r>
              <a:rPr lang="zh-TW" altLang="en-US" sz="2000" dirty="0">
                <a:solidFill>
                  <a:srgbClr val="4D4D4D"/>
                </a:solidFill>
                <a:latin typeface="Microsoft YaHei" panose="020B0503020204020204" pitchFamily="34" charset="-122"/>
                <a:ea typeface="Microsoft YaHei" panose="020B0503020204020204" pitchFamily="34" charset="-122"/>
              </a:rPr>
              <a:t>，最大值變成了</a:t>
            </a:r>
            <a:r>
              <a:rPr lang="en-US" altLang="zh-TW" sz="2000" dirty="0">
                <a:solidFill>
                  <a:srgbClr val="4D4D4D"/>
                </a:solidFill>
                <a:latin typeface="Microsoft YaHei" panose="020B0503020204020204" pitchFamily="34" charset="-122"/>
                <a:ea typeface="Microsoft YaHei" panose="020B0503020204020204" pitchFamily="34" charset="-122"/>
              </a:rPr>
              <a:t>1</a:t>
            </a:r>
            <a:r>
              <a:rPr lang="zh-TW" altLang="en-US" sz="2000" dirty="0">
                <a:solidFill>
                  <a:srgbClr val="4D4D4D"/>
                </a:solidFill>
                <a:latin typeface="Microsoft YaHei" panose="020B0503020204020204" pitchFamily="34" charset="-122"/>
                <a:ea typeface="Microsoft YaHei" panose="020B0503020204020204" pitchFamily="34" charset="-122"/>
              </a:rPr>
              <a:t>。數據會縮放到到</a:t>
            </a:r>
            <a:r>
              <a:rPr lang="en-US" altLang="zh-TW" sz="2000" dirty="0">
                <a:solidFill>
                  <a:srgbClr val="4D4D4D"/>
                </a:solidFill>
                <a:latin typeface="Microsoft YaHei" panose="020B0503020204020204" pitchFamily="34" charset="-122"/>
                <a:ea typeface="Microsoft YaHei" panose="020B0503020204020204" pitchFamily="34" charset="-122"/>
              </a:rPr>
              <a:t>[0,1]</a:t>
            </a:r>
            <a:r>
              <a:rPr lang="zh-TW" altLang="en-US" sz="2000" dirty="0">
                <a:solidFill>
                  <a:srgbClr val="4D4D4D"/>
                </a:solidFill>
                <a:latin typeface="Microsoft YaHei" panose="020B0503020204020204" pitchFamily="34" charset="-122"/>
                <a:ea typeface="Microsoft YaHei" panose="020B0503020204020204" pitchFamily="34" charset="-122"/>
              </a:rPr>
              <a:t>之間。</a:t>
            </a:r>
            <a:endParaRPr lang="en-TW" sz="2000" dirty="0"/>
          </a:p>
        </p:txBody>
      </p:sp>
      <p:pic>
        <p:nvPicPr>
          <p:cNvPr id="5" name="Picture 4">
            <a:extLst>
              <a:ext uri="{FF2B5EF4-FFF2-40B4-BE49-F238E27FC236}">
                <a16:creationId xmlns:a16="http://schemas.microsoft.com/office/drawing/2014/main" id="{9AACD18C-4691-CE46-A8DC-3AD22BAB053B}"/>
              </a:ext>
            </a:extLst>
          </p:cNvPr>
          <p:cNvPicPr>
            <a:picLocks noChangeAspect="1"/>
          </p:cNvPicPr>
          <p:nvPr/>
        </p:nvPicPr>
        <p:blipFill>
          <a:blip r:embed="rId3"/>
          <a:stretch>
            <a:fillRect/>
          </a:stretch>
        </p:blipFill>
        <p:spPr>
          <a:xfrm>
            <a:off x="2177587" y="3760632"/>
            <a:ext cx="7836825" cy="2412000"/>
          </a:xfrm>
          <a:prstGeom prst="rect">
            <a:avLst/>
          </a:prstGeom>
        </p:spPr>
      </p:pic>
      <p:pic>
        <p:nvPicPr>
          <p:cNvPr id="7" name="Picture 6">
            <a:extLst>
              <a:ext uri="{FF2B5EF4-FFF2-40B4-BE49-F238E27FC236}">
                <a16:creationId xmlns:a16="http://schemas.microsoft.com/office/drawing/2014/main" id="{A4612029-C64A-BF41-BC37-4A96965774B7}"/>
              </a:ext>
            </a:extLst>
          </p:cNvPr>
          <p:cNvPicPr>
            <a:picLocks noChangeAspect="1"/>
          </p:cNvPicPr>
          <p:nvPr/>
        </p:nvPicPr>
        <p:blipFill>
          <a:blip r:embed="rId4"/>
          <a:stretch>
            <a:fillRect/>
          </a:stretch>
        </p:blipFill>
        <p:spPr>
          <a:xfrm>
            <a:off x="3301999" y="2448299"/>
            <a:ext cx="5588000" cy="1117600"/>
          </a:xfrm>
          <a:prstGeom prst="rect">
            <a:avLst/>
          </a:prstGeom>
        </p:spPr>
      </p:pic>
      <p:pic>
        <p:nvPicPr>
          <p:cNvPr id="1026" name="Picture 2" descr="X_scaled = \frac{ (X - X.min(axis=0)) }{ (X.max(axis=0) - X.min(axis=0))} \cdot (max - min)+min">
            <a:extLst>
              <a:ext uri="{FF2B5EF4-FFF2-40B4-BE49-F238E27FC236}">
                <a16:creationId xmlns:a16="http://schemas.microsoft.com/office/drawing/2014/main" id="{7AD78746-5852-124A-B3C1-2F21363ABB7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61645" y="1980495"/>
            <a:ext cx="4371302" cy="3309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07193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3F912B6-C8B4-FD4C-904C-9F7B62FF254C}"/>
              </a:ext>
            </a:extLst>
          </p:cNvPr>
          <p:cNvSpPr>
            <a:spLocks noGrp="1"/>
          </p:cNvSpPr>
          <p:nvPr>
            <p:ph type="body" sz="quarter" idx="10"/>
          </p:nvPr>
        </p:nvSpPr>
        <p:spPr>
          <a:xfrm>
            <a:off x="992875" y="245402"/>
            <a:ext cx="9315782" cy="590931"/>
          </a:xfrm>
        </p:spPr>
        <p:txBody>
          <a:bodyPr/>
          <a:lstStyle/>
          <a:p>
            <a:r>
              <a:rPr lang="en-US" dirty="0" err="1"/>
              <a:t>MaxAbsScaler</a:t>
            </a:r>
            <a:endParaRPr lang="en-US" dirty="0"/>
          </a:p>
        </p:txBody>
      </p:sp>
      <p:sp>
        <p:nvSpPr>
          <p:cNvPr id="5" name="Rectangle 4">
            <a:extLst>
              <a:ext uri="{FF2B5EF4-FFF2-40B4-BE49-F238E27FC236}">
                <a16:creationId xmlns:a16="http://schemas.microsoft.com/office/drawing/2014/main" id="{557D194D-A3E1-6243-8092-A9995A6D0E20}"/>
              </a:ext>
            </a:extLst>
          </p:cNvPr>
          <p:cNvSpPr/>
          <p:nvPr/>
        </p:nvSpPr>
        <p:spPr>
          <a:xfrm>
            <a:off x="992875" y="1268779"/>
            <a:ext cx="10205703" cy="707886"/>
          </a:xfrm>
          <a:prstGeom prst="rect">
            <a:avLst/>
          </a:prstGeom>
        </p:spPr>
        <p:txBody>
          <a:bodyPr wrap="square">
            <a:spAutoFit/>
          </a:bodyPr>
          <a:lstStyle/>
          <a:p>
            <a:r>
              <a:rPr lang="en-US" altLang="zh-TW" sz="2000" dirty="0" err="1">
                <a:solidFill>
                  <a:srgbClr val="4D4D4D"/>
                </a:solidFill>
                <a:latin typeface="Microsoft YaHei" panose="020B0503020204020204" pitchFamily="34" charset="-122"/>
                <a:ea typeface="Microsoft YaHei" panose="020B0503020204020204" pitchFamily="34" charset="-122"/>
              </a:rPr>
              <a:t>MaxAbsScaler</a:t>
            </a:r>
            <a:r>
              <a:rPr lang="zh-TW" altLang="en-US" sz="2000" dirty="0">
                <a:solidFill>
                  <a:srgbClr val="4D4D4D"/>
                </a:solidFill>
                <a:latin typeface="Microsoft YaHei" panose="020B0503020204020204" pitchFamily="34" charset="-122"/>
                <a:ea typeface="Microsoft YaHei" panose="020B0503020204020204" pitchFamily="34" charset="-122"/>
              </a:rPr>
              <a:t> 與 </a:t>
            </a:r>
            <a:r>
              <a:rPr lang="en-US" altLang="zh-TW" sz="2000" dirty="0" err="1">
                <a:solidFill>
                  <a:srgbClr val="4D4D4D"/>
                </a:solidFill>
                <a:latin typeface="Microsoft YaHei" panose="020B0503020204020204" pitchFamily="34" charset="-122"/>
                <a:ea typeface="Microsoft YaHei" panose="020B0503020204020204" pitchFamily="34" charset="-122"/>
              </a:rPr>
              <a:t>MinMaxScaler</a:t>
            </a:r>
            <a:r>
              <a:rPr lang="zh-TW" altLang="en-US" sz="2000" dirty="0">
                <a:solidFill>
                  <a:srgbClr val="4D4D4D"/>
                </a:solidFill>
                <a:latin typeface="Microsoft YaHei" panose="020B0503020204020204" pitchFamily="34" charset="-122"/>
                <a:ea typeface="Microsoft YaHei" panose="020B0503020204020204" pitchFamily="34" charset="-122"/>
              </a:rPr>
              <a:t> 類似，所有數據都會除以該列絕對值後的最大值。</a:t>
            </a:r>
            <a:endParaRPr lang="en-US" altLang="zh-TW" sz="2000" dirty="0">
              <a:solidFill>
                <a:srgbClr val="4D4D4D"/>
              </a:solidFill>
              <a:latin typeface="Microsoft YaHei" panose="020B0503020204020204" pitchFamily="34" charset="-122"/>
              <a:ea typeface="Microsoft YaHei" panose="020B0503020204020204" pitchFamily="34" charset="-122"/>
            </a:endParaRPr>
          </a:p>
          <a:p>
            <a:r>
              <a:rPr lang="zh-TW" altLang="en-US" sz="2000" dirty="0">
                <a:solidFill>
                  <a:srgbClr val="4D4D4D"/>
                </a:solidFill>
                <a:latin typeface="Microsoft YaHei" panose="020B0503020204020204" pitchFamily="34" charset="-122"/>
                <a:ea typeface="Microsoft YaHei" panose="020B0503020204020204" pitchFamily="34" charset="-122"/>
              </a:rPr>
              <a:t>數據會縮放到到</a:t>
            </a:r>
            <a:r>
              <a:rPr lang="en-US" altLang="zh-TW" sz="2000" dirty="0">
                <a:solidFill>
                  <a:srgbClr val="4D4D4D"/>
                </a:solidFill>
                <a:latin typeface="Microsoft YaHei" panose="020B0503020204020204" pitchFamily="34" charset="-122"/>
                <a:ea typeface="Microsoft YaHei" panose="020B0503020204020204" pitchFamily="34" charset="-122"/>
              </a:rPr>
              <a:t>[-1,1]</a:t>
            </a:r>
            <a:r>
              <a:rPr lang="zh-TW" altLang="en-US" sz="2000" dirty="0">
                <a:solidFill>
                  <a:srgbClr val="4D4D4D"/>
                </a:solidFill>
                <a:latin typeface="Microsoft YaHei" panose="020B0503020204020204" pitchFamily="34" charset="-122"/>
                <a:ea typeface="Microsoft YaHei" panose="020B0503020204020204" pitchFamily="34" charset="-122"/>
              </a:rPr>
              <a:t>之間。</a:t>
            </a:r>
            <a:endParaRPr lang="en-TW" sz="2000" dirty="0"/>
          </a:p>
        </p:txBody>
      </p:sp>
      <p:pic>
        <p:nvPicPr>
          <p:cNvPr id="8" name="Picture 7">
            <a:extLst>
              <a:ext uri="{FF2B5EF4-FFF2-40B4-BE49-F238E27FC236}">
                <a16:creationId xmlns:a16="http://schemas.microsoft.com/office/drawing/2014/main" id="{19DB8B25-DC21-3B40-9FFD-3EB498BA2CB7}"/>
              </a:ext>
            </a:extLst>
          </p:cNvPr>
          <p:cNvPicPr>
            <a:picLocks noChangeAspect="1"/>
          </p:cNvPicPr>
          <p:nvPr/>
        </p:nvPicPr>
        <p:blipFill>
          <a:blip r:embed="rId3"/>
          <a:stretch>
            <a:fillRect/>
          </a:stretch>
        </p:blipFill>
        <p:spPr>
          <a:xfrm>
            <a:off x="2236460" y="3781779"/>
            <a:ext cx="7719079" cy="2465210"/>
          </a:xfrm>
          <a:prstGeom prst="rect">
            <a:avLst/>
          </a:prstGeom>
        </p:spPr>
      </p:pic>
      <p:pic>
        <p:nvPicPr>
          <p:cNvPr id="10" name="Picture 9">
            <a:extLst>
              <a:ext uri="{FF2B5EF4-FFF2-40B4-BE49-F238E27FC236}">
                <a16:creationId xmlns:a16="http://schemas.microsoft.com/office/drawing/2014/main" id="{0F2E0D77-2223-1A43-99BA-0339AA793C99}"/>
              </a:ext>
            </a:extLst>
          </p:cNvPr>
          <p:cNvPicPr>
            <a:picLocks noChangeAspect="1"/>
          </p:cNvPicPr>
          <p:nvPr/>
        </p:nvPicPr>
        <p:blipFill>
          <a:blip r:embed="rId4"/>
          <a:stretch>
            <a:fillRect/>
          </a:stretch>
        </p:blipFill>
        <p:spPr>
          <a:xfrm>
            <a:off x="3435076" y="2336800"/>
            <a:ext cx="5321300" cy="1092200"/>
          </a:xfrm>
          <a:prstGeom prst="rect">
            <a:avLst/>
          </a:prstGeom>
        </p:spPr>
      </p:pic>
    </p:spTree>
    <p:extLst>
      <p:ext uri="{BB962C8B-B14F-4D97-AF65-F5344CB8AC3E}">
        <p14:creationId xmlns:p14="http://schemas.microsoft.com/office/powerpoint/2010/main" val="21522171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FEF1BD8-902C-0240-AA42-95EAFA2FF51C}"/>
              </a:ext>
            </a:extLst>
          </p:cNvPr>
          <p:cNvSpPr>
            <a:spLocks noGrp="1"/>
          </p:cNvSpPr>
          <p:nvPr>
            <p:ph type="body" sz="quarter" idx="10"/>
          </p:nvPr>
        </p:nvSpPr>
        <p:spPr/>
        <p:txBody>
          <a:bodyPr/>
          <a:lstStyle/>
          <a:p>
            <a:r>
              <a:rPr lang="en-US" dirty="0" err="1"/>
              <a:t>RobustScaler</a:t>
            </a:r>
            <a:endParaRPr lang="en-TW" dirty="0"/>
          </a:p>
        </p:txBody>
      </p:sp>
      <p:pic>
        <p:nvPicPr>
          <p:cNvPr id="3" name="Picture 2">
            <a:extLst>
              <a:ext uri="{FF2B5EF4-FFF2-40B4-BE49-F238E27FC236}">
                <a16:creationId xmlns:a16="http://schemas.microsoft.com/office/drawing/2014/main" id="{90F5C8C8-6A38-364D-B6CC-67DE2B868E6D}"/>
              </a:ext>
            </a:extLst>
          </p:cNvPr>
          <p:cNvPicPr>
            <a:picLocks noChangeAspect="1"/>
          </p:cNvPicPr>
          <p:nvPr/>
        </p:nvPicPr>
        <p:blipFill>
          <a:blip r:embed="rId3"/>
          <a:stretch>
            <a:fillRect/>
          </a:stretch>
        </p:blipFill>
        <p:spPr>
          <a:xfrm>
            <a:off x="3191228" y="2585861"/>
            <a:ext cx="5651500" cy="1054100"/>
          </a:xfrm>
          <a:prstGeom prst="rect">
            <a:avLst/>
          </a:prstGeom>
        </p:spPr>
      </p:pic>
      <p:pic>
        <p:nvPicPr>
          <p:cNvPr id="4" name="Picture 3">
            <a:extLst>
              <a:ext uri="{FF2B5EF4-FFF2-40B4-BE49-F238E27FC236}">
                <a16:creationId xmlns:a16="http://schemas.microsoft.com/office/drawing/2014/main" id="{FE52124B-68B8-D743-9028-F004FB9DB4AC}"/>
              </a:ext>
            </a:extLst>
          </p:cNvPr>
          <p:cNvPicPr>
            <a:picLocks noChangeAspect="1"/>
          </p:cNvPicPr>
          <p:nvPr/>
        </p:nvPicPr>
        <p:blipFill>
          <a:blip r:embed="rId4"/>
          <a:stretch>
            <a:fillRect/>
          </a:stretch>
        </p:blipFill>
        <p:spPr>
          <a:xfrm>
            <a:off x="2175233" y="3716866"/>
            <a:ext cx="7841533" cy="2493431"/>
          </a:xfrm>
          <a:prstGeom prst="rect">
            <a:avLst/>
          </a:prstGeom>
        </p:spPr>
      </p:pic>
      <p:sp>
        <p:nvSpPr>
          <p:cNvPr id="5" name="Rectangle 4">
            <a:extLst>
              <a:ext uri="{FF2B5EF4-FFF2-40B4-BE49-F238E27FC236}">
                <a16:creationId xmlns:a16="http://schemas.microsoft.com/office/drawing/2014/main" id="{89DAE720-9895-5947-820B-4D225B85DE19}"/>
              </a:ext>
            </a:extLst>
          </p:cNvPr>
          <p:cNvSpPr/>
          <p:nvPr/>
        </p:nvSpPr>
        <p:spPr>
          <a:xfrm>
            <a:off x="992875" y="1268779"/>
            <a:ext cx="10205703" cy="400110"/>
          </a:xfrm>
          <a:prstGeom prst="rect">
            <a:avLst/>
          </a:prstGeom>
        </p:spPr>
        <p:txBody>
          <a:bodyPr wrap="square">
            <a:spAutoFit/>
          </a:bodyPr>
          <a:lstStyle/>
          <a:p>
            <a:r>
              <a:rPr lang="zh-TW" altLang="en-US" sz="2000" dirty="0">
                <a:solidFill>
                  <a:srgbClr val="4D4D4D"/>
                </a:solidFill>
                <a:latin typeface="Microsoft YaHei" panose="020B0503020204020204" pitchFamily="34" charset="-122"/>
                <a:ea typeface="Microsoft YaHei" panose="020B0503020204020204" pitchFamily="34" charset="-122"/>
              </a:rPr>
              <a:t>可以有效的縮放帶有</a:t>
            </a:r>
            <a:r>
              <a:rPr lang="en-US" altLang="zh-TW" sz="2000" dirty="0">
                <a:solidFill>
                  <a:srgbClr val="4D4D4D"/>
                </a:solidFill>
                <a:latin typeface="Microsoft YaHei" panose="020B0503020204020204" pitchFamily="34" charset="-122"/>
                <a:ea typeface="Microsoft YaHei" panose="020B0503020204020204" pitchFamily="34" charset="-122"/>
              </a:rPr>
              <a:t>outlier</a:t>
            </a:r>
            <a:r>
              <a:rPr lang="zh-TW" altLang="en-US" sz="2000" dirty="0">
                <a:solidFill>
                  <a:srgbClr val="4D4D4D"/>
                </a:solidFill>
                <a:latin typeface="Microsoft YaHei" panose="020B0503020204020204" pitchFamily="34" charset="-122"/>
                <a:ea typeface="Microsoft YaHei" panose="020B0503020204020204" pitchFamily="34" charset="-122"/>
              </a:rPr>
              <a:t>的數據，透過</a:t>
            </a:r>
            <a:r>
              <a:rPr lang="en-US" altLang="zh-TW" sz="2000" dirty="0">
                <a:solidFill>
                  <a:srgbClr val="4D4D4D"/>
                </a:solidFill>
                <a:latin typeface="Microsoft YaHei" panose="020B0503020204020204" pitchFamily="34" charset="-122"/>
                <a:ea typeface="Microsoft YaHei" panose="020B0503020204020204" pitchFamily="34" charset="-122"/>
              </a:rPr>
              <a:t>Robust</a:t>
            </a:r>
            <a:r>
              <a:rPr lang="zh-TW" altLang="en-US" sz="2000" dirty="0">
                <a:solidFill>
                  <a:srgbClr val="4D4D4D"/>
                </a:solidFill>
                <a:latin typeface="Microsoft YaHei" panose="020B0503020204020204" pitchFamily="34" charset="-122"/>
                <a:ea typeface="Microsoft YaHei" panose="020B0503020204020204" pitchFamily="34" charset="-122"/>
              </a:rPr>
              <a:t>如果數據中含有異常值在縮放中會捨去。</a:t>
            </a:r>
            <a:endParaRPr lang="en-TW" sz="2000" dirty="0"/>
          </a:p>
        </p:txBody>
      </p:sp>
      <p:pic>
        <p:nvPicPr>
          <p:cNvPr id="2050" name="Picture 2" descr="在这里插入图片描述">
            <a:extLst>
              <a:ext uri="{FF2B5EF4-FFF2-40B4-BE49-F238E27FC236}">
                <a16:creationId xmlns:a16="http://schemas.microsoft.com/office/drawing/2014/main" id="{C24E910A-53CA-774E-A96C-28A23F42E6E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0778" y="1753305"/>
            <a:ext cx="2330450" cy="711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05073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DCF7E3C-5784-224C-BAC8-DC7D2EE4937F}"/>
              </a:ext>
            </a:extLst>
          </p:cNvPr>
          <p:cNvSpPr>
            <a:spLocks noGrp="1"/>
          </p:cNvSpPr>
          <p:nvPr>
            <p:ph type="body" sz="quarter" idx="10"/>
          </p:nvPr>
        </p:nvSpPr>
        <p:spPr/>
        <p:txBody>
          <a:bodyPr/>
          <a:lstStyle/>
          <a:p>
            <a:endParaRPr lang="en-TW"/>
          </a:p>
        </p:txBody>
      </p:sp>
      <p:sp>
        <p:nvSpPr>
          <p:cNvPr id="3" name="Text Placeholder 2">
            <a:extLst>
              <a:ext uri="{FF2B5EF4-FFF2-40B4-BE49-F238E27FC236}">
                <a16:creationId xmlns:a16="http://schemas.microsoft.com/office/drawing/2014/main" id="{A4CB796B-B060-CC46-BC13-DC06DADBB163}"/>
              </a:ext>
            </a:extLst>
          </p:cNvPr>
          <p:cNvSpPr>
            <a:spLocks noGrp="1"/>
          </p:cNvSpPr>
          <p:nvPr>
            <p:ph type="body" sz="quarter" idx="11"/>
          </p:nvPr>
        </p:nvSpPr>
        <p:spPr/>
        <p:txBody>
          <a:bodyPr/>
          <a:lstStyle/>
          <a:p>
            <a:endParaRPr lang="en-TW" dirty="0"/>
          </a:p>
        </p:txBody>
      </p:sp>
      <p:sp>
        <p:nvSpPr>
          <p:cNvPr id="4" name="Text Placeholder 3">
            <a:extLst>
              <a:ext uri="{FF2B5EF4-FFF2-40B4-BE49-F238E27FC236}">
                <a16:creationId xmlns:a16="http://schemas.microsoft.com/office/drawing/2014/main" id="{9DAF813F-FB1A-8D40-9ABC-6872BB44C9F9}"/>
              </a:ext>
            </a:extLst>
          </p:cNvPr>
          <p:cNvSpPr>
            <a:spLocks noGrp="1"/>
          </p:cNvSpPr>
          <p:nvPr>
            <p:ph type="body" sz="quarter" idx="12"/>
          </p:nvPr>
        </p:nvSpPr>
        <p:spPr/>
        <p:txBody>
          <a:bodyPr/>
          <a:lstStyle/>
          <a:p>
            <a:endParaRPr lang="en-TW"/>
          </a:p>
        </p:txBody>
      </p:sp>
      <p:sp>
        <p:nvSpPr>
          <p:cNvPr id="5" name="Text Placeholder 4">
            <a:extLst>
              <a:ext uri="{FF2B5EF4-FFF2-40B4-BE49-F238E27FC236}">
                <a16:creationId xmlns:a16="http://schemas.microsoft.com/office/drawing/2014/main" id="{D2C28F55-357C-634B-A5B1-9DBD720B1AA5}"/>
              </a:ext>
            </a:extLst>
          </p:cNvPr>
          <p:cNvSpPr>
            <a:spLocks noGrp="1"/>
          </p:cNvSpPr>
          <p:nvPr>
            <p:ph type="body" sz="quarter" idx="13"/>
          </p:nvPr>
        </p:nvSpPr>
        <p:spPr/>
        <p:txBody>
          <a:bodyPr/>
          <a:lstStyle/>
          <a:p>
            <a:endParaRPr lang="en-TW"/>
          </a:p>
        </p:txBody>
      </p:sp>
      <p:sp>
        <p:nvSpPr>
          <p:cNvPr id="6" name="Text Placeholder 5">
            <a:extLst>
              <a:ext uri="{FF2B5EF4-FFF2-40B4-BE49-F238E27FC236}">
                <a16:creationId xmlns:a16="http://schemas.microsoft.com/office/drawing/2014/main" id="{B297DF9E-2002-864B-A362-F254CD9B6AE9}"/>
              </a:ext>
            </a:extLst>
          </p:cNvPr>
          <p:cNvSpPr>
            <a:spLocks noGrp="1"/>
          </p:cNvSpPr>
          <p:nvPr>
            <p:ph type="body" sz="quarter" idx="14"/>
          </p:nvPr>
        </p:nvSpPr>
        <p:spPr/>
        <p:txBody>
          <a:bodyPr/>
          <a:lstStyle/>
          <a:p>
            <a:endParaRPr lang="en-TW" dirty="0"/>
          </a:p>
        </p:txBody>
      </p:sp>
      <p:sp>
        <p:nvSpPr>
          <p:cNvPr id="7" name="Text Placeholder 6">
            <a:extLst>
              <a:ext uri="{FF2B5EF4-FFF2-40B4-BE49-F238E27FC236}">
                <a16:creationId xmlns:a16="http://schemas.microsoft.com/office/drawing/2014/main" id="{BC9FDA7E-1D5F-ED44-A0CE-E27BCA7FD0F4}"/>
              </a:ext>
            </a:extLst>
          </p:cNvPr>
          <p:cNvSpPr>
            <a:spLocks noGrp="1"/>
          </p:cNvSpPr>
          <p:nvPr>
            <p:ph type="body" sz="quarter" idx="15"/>
          </p:nvPr>
        </p:nvSpPr>
        <p:spPr/>
        <p:txBody>
          <a:bodyPr/>
          <a:lstStyle/>
          <a:p>
            <a:endParaRPr lang="en-TW" dirty="0"/>
          </a:p>
        </p:txBody>
      </p:sp>
      <p:sp>
        <p:nvSpPr>
          <p:cNvPr id="8" name="Text Placeholder 7">
            <a:extLst>
              <a:ext uri="{FF2B5EF4-FFF2-40B4-BE49-F238E27FC236}">
                <a16:creationId xmlns:a16="http://schemas.microsoft.com/office/drawing/2014/main" id="{4ADAE168-D851-2943-921A-486160446629}"/>
              </a:ext>
            </a:extLst>
          </p:cNvPr>
          <p:cNvSpPr>
            <a:spLocks noGrp="1"/>
          </p:cNvSpPr>
          <p:nvPr>
            <p:ph type="body" sz="quarter" idx="17"/>
          </p:nvPr>
        </p:nvSpPr>
        <p:spPr/>
        <p:txBody>
          <a:bodyPr/>
          <a:lstStyle/>
          <a:p>
            <a:endParaRPr lang="en-TW"/>
          </a:p>
        </p:txBody>
      </p:sp>
      <p:sp>
        <p:nvSpPr>
          <p:cNvPr id="9" name="Text Placeholder 8">
            <a:extLst>
              <a:ext uri="{FF2B5EF4-FFF2-40B4-BE49-F238E27FC236}">
                <a16:creationId xmlns:a16="http://schemas.microsoft.com/office/drawing/2014/main" id="{84F5958B-C4B5-2740-A347-14939AC427FA}"/>
              </a:ext>
            </a:extLst>
          </p:cNvPr>
          <p:cNvSpPr>
            <a:spLocks noGrp="1"/>
          </p:cNvSpPr>
          <p:nvPr>
            <p:ph type="body" sz="quarter" idx="18"/>
          </p:nvPr>
        </p:nvSpPr>
        <p:spPr/>
        <p:txBody>
          <a:bodyPr/>
          <a:lstStyle/>
          <a:p>
            <a:endParaRPr lang="en-TW"/>
          </a:p>
        </p:txBody>
      </p:sp>
      <p:sp>
        <p:nvSpPr>
          <p:cNvPr id="10" name="Text Placeholder 9">
            <a:extLst>
              <a:ext uri="{FF2B5EF4-FFF2-40B4-BE49-F238E27FC236}">
                <a16:creationId xmlns:a16="http://schemas.microsoft.com/office/drawing/2014/main" id="{DFFAD7D9-1554-7B47-9A83-67271EB627AC}"/>
              </a:ext>
            </a:extLst>
          </p:cNvPr>
          <p:cNvSpPr>
            <a:spLocks noGrp="1"/>
          </p:cNvSpPr>
          <p:nvPr>
            <p:ph type="body" sz="quarter" idx="19"/>
          </p:nvPr>
        </p:nvSpPr>
        <p:spPr/>
        <p:txBody>
          <a:bodyPr/>
          <a:lstStyle/>
          <a:p>
            <a:endParaRPr lang="en-TW"/>
          </a:p>
        </p:txBody>
      </p:sp>
      <p:sp>
        <p:nvSpPr>
          <p:cNvPr id="11" name="Text Placeholder 10">
            <a:extLst>
              <a:ext uri="{FF2B5EF4-FFF2-40B4-BE49-F238E27FC236}">
                <a16:creationId xmlns:a16="http://schemas.microsoft.com/office/drawing/2014/main" id="{AC6FD707-759A-8145-B2D5-458018FD1445}"/>
              </a:ext>
            </a:extLst>
          </p:cNvPr>
          <p:cNvSpPr>
            <a:spLocks noGrp="1"/>
          </p:cNvSpPr>
          <p:nvPr>
            <p:ph type="body" sz="quarter" idx="20"/>
          </p:nvPr>
        </p:nvSpPr>
        <p:spPr/>
        <p:txBody>
          <a:bodyPr/>
          <a:lstStyle/>
          <a:p>
            <a:endParaRPr lang="en-TW"/>
          </a:p>
        </p:txBody>
      </p:sp>
    </p:spTree>
    <p:extLst>
      <p:ext uri="{BB962C8B-B14F-4D97-AF65-F5344CB8AC3E}">
        <p14:creationId xmlns:p14="http://schemas.microsoft.com/office/powerpoint/2010/main" val="2506619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356528" y="-2244295"/>
            <a:ext cx="11441772" cy="11441766"/>
          </a:xfrm>
          <a:prstGeom prst="ellipse">
            <a:avLst/>
          </a:prstGeom>
          <a:noFill/>
          <a:ln>
            <a:solidFill>
              <a:srgbClr val="D2A6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0" name="文本占位符 19"/>
          <p:cNvSpPr>
            <a:spLocks noGrp="1"/>
          </p:cNvSpPr>
          <p:nvPr>
            <p:ph type="body" sz="quarter" idx="11"/>
          </p:nvPr>
        </p:nvSpPr>
        <p:spPr>
          <a:xfrm>
            <a:off x="-648511" y="1123404"/>
            <a:ext cx="13489022" cy="2391424"/>
          </a:xfrm>
        </p:spPr>
        <p:txBody>
          <a:bodyPr/>
          <a:lstStyle/>
          <a:p>
            <a:r>
              <a:rPr lang="en-US" altLang="zh-CN" dirty="0"/>
              <a:t>Thanks</a:t>
            </a:r>
          </a:p>
        </p:txBody>
      </p:sp>
      <p:sp>
        <p:nvSpPr>
          <p:cNvPr id="22" name="文本占位符 21"/>
          <p:cNvSpPr>
            <a:spLocks noGrp="1"/>
          </p:cNvSpPr>
          <p:nvPr>
            <p:ph type="body" sz="quarter" idx="13"/>
          </p:nvPr>
        </p:nvSpPr>
        <p:spPr>
          <a:xfrm>
            <a:off x="3353733" y="3361134"/>
            <a:ext cx="5537200" cy="341632"/>
          </a:xfrm>
        </p:spPr>
        <p:txBody>
          <a:bodyPr/>
          <a:lstStyle/>
          <a:p>
            <a:r>
              <a:rPr lang="en-US" altLang="zh-CN" dirty="0"/>
              <a:t>PRESENTED BY 10</a:t>
            </a:r>
            <a:r>
              <a:rPr lang="zh-CN" altLang="en-US" dirty="0"/>
              <a:t>程式中</a:t>
            </a:r>
            <a:endParaRPr lang="en-US" altLang="zh-CN" dirty="0"/>
          </a:p>
        </p:txBody>
      </p:sp>
      <p:sp>
        <p:nvSpPr>
          <p:cNvPr id="5" name="Text Placeholder 4">
            <a:extLst>
              <a:ext uri="{FF2B5EF4-FFF2-40B4-BE49-F238E27FC236}">
                <a16:creationId xmlns:a16="http://schemas.microsoft.com/office/drawing/2014/main" id="{27CF1557-E3DC-294B-A1BA-EC12F9FE000D}"/>
              </a:ext>
            </a:extLst>
          </p:cNvPr>
          <p:cNvSpPr txBox="1">
            <a:spLocks/>
          </p:cNvSpPr>
          <p:nvPr/>
        </p:nvSpPr>
        <p:spPr>
          <a:xfrm>
            <a:off x="4693915" y="6407685"/>
            <a:ext cx="2804166" cy="341632"/>
          </a:xfrm>
          <a:prstGeom prst="rect">
            <a:avLst/>
          </a:prstGeom>
        </p:spPr>
        <p:txBody>
          <a:bodyPr wrap="square">
            <a:spAutoFit/>
          </a:bodyPr>
          <a:lstStyle>
            <a:lvl1pPr marL="0" indent="0" algn="ctr" defTabSz="914400" rtl="0" eaLnBrk="1" latinLnBrk="0" hangingPunct="1">
              <a:lnSpc>
                <a:spcPct val="90000"/>
              </a:lnSpc>
              <a:spcBef>
                <a:spcPts val="1000"/>
              </a:spcBef>
              <a:buFont typeface="Arial" panose="020B0604020202020204" pitchFamily="34" charset="0"/>
              <a:buNone/>
              <a:defRPr sz="1800" b="0" kern="1200">
                <a:solidFill>
                  <a:schemeClr val="accent4"/>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TW" altLang="en-US"/>
              <a:t>第</a:t>
            </a:r>
            <a:r>
              <a:rPr lang="en-US" altLang="zh-TW"/>
              <a:t>12</a:t>
            </a:r>
            <a:r>
              <a:rPr lang="zh-TW" altLang="en-US"/>
              <a:t>屆 </a:t>
            </a:r>
            <a:r>
              <a:rPr lang="en-US" altLang="zh-CN"/>
              <a:t>iT</a:t>
            </a:r>
            <a:r>
              <a:rPr lang="zh-TW" altLang="en-US"/>
              <a:t>邦幫忙 鐵人賽</a:t>
            </a:r>
            <a:endParaRPr lang="zh-TW" altLang="en-US" dirty="0"/>
          </a:p>
        </p:txBody>
      </p:sp>
    </p:spTree>
    <p:extLst>
      <p:ext uri="{BB962C8B-B14F-4D97-AF65-F5344CB8AC3E}">
        <p14:creationId xmlns:p14="http://schemas.microsoft.com/office/powerpoint/2010/main" val="2735930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本占位符 3"/>
          <p:cNvSpPr>
            <a:spLocks noGrp="1"/>
          </p:cNvSpPr>
          <p:nvPr>
            <p:ph type="body" sz="quarter" idx="11"/>
          </p:nvPr>
        </p:nvSpPr>
        <p:spPr>
          <a:xfrm>
            <a:off x="4434171" y="4468098"/>
            <a:ext cx="3323657" cy="1089529"/>
          </a:xfrm>
        </p:spPr>
        <p:txBody>
          <a:bodyPr/>
          <a:lstStyle/>
          <a:p>
            <a:pPr lvl="0"/>
            <a:r>
              <a:rPr lang="en-US" altLang="zh-CN" kern="0" dirty="0"/>
              <a:t>Part 1</a:t>
            </a:r>
            <a:endParaRPr lang="zh-CN" altLang="en-US" kern="0" dirty="0"/>
          </a:p>
        </p:txBody>
      </p:sp>
      <p:sp>
        <p:nvSpPr>
          <p:cNvPr id="5" name="文本占位符 4"/>
          <p:cNvSpPr>
            <a:spLocks noGrp="1"/>
          </p:cNvSpPr>
          <p:nvPr>
            <p:ph type="body" sz="quarter" idx="12"/>
          </p:nvPr>
        </p:nvSpPr>
        <p:spPr>
          <a:xfrm>
            <a:off x="3327399" y="5603971"/>
            <a:ext cx="5537200" cy="1217769"/>
          </a:xfrm>
        </p:spPr>
        <p:txBody>
          <a:bodyPr/>
          <a:lstStyle/>
          <a:p>
            <a:r>
              <a:rPr lang="zh-CN" altLang="en-US" sz="4000" dirty="0"/>
              <a:t>資料清理</a:t>
            </a:r>
            <a:r>
              <a:rPr lang="en-US" altLang="zh-CN" sz="4000" dirty="0"/>
              <a:t>&amp;</a:t>
            </a:r>
            <a:r>
              <a:rPr lang="zh-CN" altLang="en-US" sz="4000" dirty="0"/>
              <a:t>前處理</a:t>
            </a:r>
            <a:endParaRPr lang="en-US" altLang="zh-CN" sz="4000" dirty="0"/>
          </a:p>
          <a:p>
            <a:r>
              <a:rPr lang="zh-CN" altLang="en-US" sz="3200" dirty="0"/>
              <a:t>觀念講解</a:t>
            </a:r>
          </a:p>
        </p:txBody>
      </p:sp>
    </p:spTree>
    <p:extLst>
      <p:ext uri="{BB962C8B-B14F-4D97-AF65-F5344CB8AC3E}">
        <p14:creationId xmlns:p14="http://schemas.microsoft.com/office/powerpoint/2010/main" val="1949685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E4532A7-5C50-AE45-9A64-45A79AEDC1D0}"/>
              </a:ext>
            </a:extLst>
          </p:cNvPr>
          <p:cNvSpPr>
            <a:spLocks noGrp="1"/>
          </p:cNvSpPr>
          <p:nvPr>
            <p:ph type="body" sz="quarter" idx="10"/>
          </p:nvPr>
        </p:nvSpPr>
        <p:spPr/>
        <p:txBody>
          <a:bodyPr/>
          <a:lstStyle/>
          <a:p>
            <a:r>
              <a:rPr lang="en-US" dirty="0" err="1"/>
              <a:t>sklearn</a:t>
            </a:r>
            <a:r>
              <a:rPr lang="en-US" dirty="0"/>
              <a:t>-preprocessing</a:t>
            </a:r>
            <a:endParaRPr lang="en-TW" dirty="0"/>
          </a:p>
        </p:txBody>
      </p:sp>
      <p:sp>
        <p:nvSpPr>
          <p:cNvPr id="3" name="Rectangle 2">
            <a:extLst>
              <a:ext uri="{FF2B5EF4-FFF2-40B4-BE49-F238E27FC236}">
                <a16:creationId xmlns:a16="http://schemas.microsoft.com/office/drawing/2014/main" id="{ACDD1649-FF2F-6A40-8466-F2B016834D29}"/>
              </a:ext>
            </a:extLst>
          </p:cNvPr>
          <p:cNvSpPr/>
          <p:nvPr/>
        </p:nvSpPr>
        <p:spPr>
          <a:xfrm>
            <a:off x="714294" y="1144601"/>
            <a:ext cx="8757526" cy="1200329"/>
          </a:xfrm>
          <a:prstGeom prst="rect">
            <a:avLst/>
          </a:prstGeom>
        </p:spPr>
        <p:txBody>
          <a:bodyPr wrap="none">
            <a:spAutoFit/>
          </a:bodyPr>
          <a:lstStyle/>
          <a:p>
            <a:pPr marL="285750" indent="-285750">
              <a:buFont typeface="Arial" panose="020B0604020202020204" pitchFamily="34" charset="0"/>
              <a:buChar char="•"/>
            </a:pPr>
            <a:r>
              <a:rPr lang="en-US" dirty="0" err="1"/>
              <a:t>StandardScaler</a:t>
            </a:r>
            <a:r>
              <a:rPr lang="zh-TW" altLang="en-US" dirty="0"/>
              <a:t>計算訓練集的平均值和標準差，以便測試資料集使用相同的變換。</a:t>
            </a:r>
            <a:endParaRPr lang="en-US" altLang="zh-TW" dirty="0"/>
          </a:p>
          <a:p>
            <a:pPr marL="285750" indent="-285750">
              <a:buFont typeface="Arial" panose="020B0604020202020204" pitchFamily="34" charset="0"/>
              <a:buChar char="•"/>
            </a:pPr>
            <a:r>
              <a:rPr lang="en-US" dirty="0" err="1"/>
              <a:t>MinMaxScaler</a:t>
            </a:r>
            <a:r>
              <a:rPr lang="en-US" dirty="0"/>
              <a:t>(</a:t>
            </a:r>
            <a:r>
              <a:rPr lang="zh-TW" altLang="en-US" dirty="0"/>
              <a:t>最小最大值標準化</a:t>
            </a:r>
            <a:r>
              <a:rPr lang="en-US" altLang="zh-TW" dirty="0"/>
              <a:t>)</a:t>
            </a:r>
          </a:p>
          <a:p>
            <a:pPr marL="285750" indent="-285750">
              <a:buFont typeface="Arial" panose="020B0604020202020204" pitchFamily="34" charset="0"/>
              <a:buChar char="•"/>
            </a:pPr>
            <a:r>
              <a:rPr lang="en-US" dirty="0" err="1"/>
              <a:t>MaxAbsScaler</a:t>
            </a:r>
            <a:r>
              <a:rPr lang="en-US" dirty="0"/>
              <a:t>（</a:t>
            </a:r>
            <a:r>
              <a:rPr lang="zh-TW" altLang="en-US" dirty="0"/>
              <a:t>絕對值最大標準化）</a:t>
            </a:r>
            <a:endParaRPr lang="en-US" altLang="zh-TW" dirty="0"/>
          </a:p>
          <a:p>
            <a:pPr marL="285750" indent="-285750">
              <a:buFont typeface="Arial" panose="020B0604020202020204" pitchFamily="34" charset="0"/>
              <a:buChar char="•"/>
            </a:pPr>
            <a:r>
              <a:rPr lang="en-US" dirty="0" err="1"/>
              <a:t>RobustScaler</a:t>
            </a:r>
            <a:endParaRPr lang="en-TW" dirty="0"/>
          </a:p>
        </p:txBody>
      </p:sp>
    </p:spTree>
    <p:extLst>
      <p:ext uri="{BB962C8B-B14F-4D97-AF65-F5344CB8AC3E}">
        <p14:creationId xmlns:p14="http://schemas.microsoft.com/office/powerpoint/2010/main" val="22487612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C6406D4-8C94-1941-AFC0-E1F167C315A8}"/>
              </a:ext>
            </a:extLst>
          </p:cNvPr>
          <p:cNvSpPr>
            <a:spLocks noGrp="1"/>
          </p:cNvSpPr>
          <p:nvPr>
            <p:ph type="body" sz="quarter" idx="10"/>
          </p:nvPr>
        </p:nvSpPr>
        <p:spPr>
          <a:xfrm>
            <a:off x="992875" y="245402"/>
            <a:ext cx="9315782" cy="590931"/>
          </a:xfrm>
        </p:spPr>
        <p:txBody>
          <a:bodyPr/>
          <a:lstStyle/>
          <a:p>
            <a:r>
              <a:rPr lang="en-US" dirty="0"/>
              <a:t>Standardization</a:t>
            </a:r>
            <a:r>
              <a:rPr lang="zh-TW" altLang="en-US" dirty="0"/>
              <a:t> 平均</a:t>
            </a:r>
            <a:r>
              <a:rPr lang="en-US" altLang="zh-TW" dirty="0"/>
              <a:t>&amp;</a:t>
            </a:r>
            <a:r>
              <a:rPr lang="zh-TW" altLang="en-US" dirty="0"/>
              <a:t>變異數標準化</a:t>
            </a:r>
          </a:p>
        </p:txBody>
      </p:sp>
      <p:sp>
        <p:nvSpPr>
          <p:cNvPr id="3" name="Rectangle 2">
            <a:extLst>
              <a:ext uri="{FF2B5EF4-FFF2-40B4-BE49-F238E27FC236}">
                <a16:creationId xmlns:a16="http://schemas.microsoft.com/office/drawing/2014/main" id="{DEFCEA40-4676-3B4B-9915-43AD402A0056}"/>
              </a:ext>
            </a:extLst>
          </p:cNvPr>
          <p:cNvSpPr/>
          <p:nvPr/>
        </p:nvSpPr>
        <p:spPr>
          <a:xfrm>
            <a:off x="891822" y="1314440"/>
            <a:ext cx="10634133" cy="2585323"/>
          </a:xfrm>
          <a:prstGeom prst="rect">
            <a:avLst/>
          </a:prstGeom>
        </p:spPr>
        <p:txBody>
          <a:bodyPr wrap="square">
            <a:spAutoFit/>
          </a:bodyPr>
          <a:lstStyle/>
          <a:p>
            <a:pPr>
              <a:buFont typeface="Arial" panose="020B0604020202020204" pitchFamily="34" charset="0"/>
              <a:buChar char="•"/>
            </a:pPr>
            <a:r>
              <a:rPr lang="en-US" b="1" dirty="0">
                <a:solidFill>
                  <a:srgbClr val="333333"/>
                </a:solidFill>
                <a:latin typeface="verdana" panose="020B0604030504040204" pitchFamily="34" charset="0"/>
              </a:rPr>
              <a:t>class </a:t>
            </a:r>
            <a:r>
              <a:rPr lang="en-US" b="1" dirty="0" err="1">
                <a:solidFill>
                  <a:srgbClr val="333333"/>
                </a:solidFill>
                <a:latin typeface="verdana" panose="020B0604030504040204" pitchFamily="34" charset="0"/>
              </a:rPr>
              <a:t>preprocessing.StandardScaler</a:t>
            </a:r>
            <a:r>
              <a:rPr lang="en-US" dirty="0">
                <a:solidFill>
                  <a:srgbClr val="333333"/>
                </a:solidFill>
                <a:latin typeface="verdana" panose="020B0604030504040204" pitchFamily="34" charset="0"/>
              </a:rPr>
              <a:t> (copy=True, </a:t>
            </a:r>
            <a:r>
              <a:rPr lang="en-US" dirty="0" err="1">
                <a:solidFill>
                  <a:srgbClr val="333333"/>
                </a:solidFill>
                <a:latin typeface="verdana" panose="020B0604030504040204" pitchFamily="34" charset="0"/>
              </a:rPr>
              <a:t>with_mean</a:t>
            </a:r>
            <a:r>
              <a:rPr lang="en-US" dirty="0">
                <a:solidFill>
                  <a:srgbClr val="333333"/>
                </a:solidFill>
                <a:latin typeface="verdana" panose="020B0604030504040204" pitchFamily="34" charset="0"/>
              </a:rPr>
              <a:t>=True, </a:t>
            </a:r>
            <a:r>
              <a:rPr lang="en-US" dirty="0" err="1">
                <a:solidFill>
                  <a:srgbClr val="333333"/>
                </a:solidFill>
                <a:latin typeface="verdana" panose="020B0604030504040204" pitchFamily="34" charset="0"/>
              </a:rPr>
              <a:t>with_std</a:t>
            </a:r>
            <a:r>
              <a:rPr lang="en-US" dirty="0">
                <a:solidFill>
                  <a:srgbClr val="333333"/>
                </a:solidFill>
                <a:latin typeface="verdana" panose="020B0604030504040204" pitchFamily="34" charset="0"/>
              </a:rPr>
              <a:t>=True)：</a:t>
            </a:r>
            <a:br>
              <a:rPr lang="en-US" dirty="0">
                <a:solidFill>
                  <a:srgbClr val="333333"/>
                </a:solidFill>
                <a:latin typeface="verdana" panose="020B0604030504040204" pitchFamily="34" charset="0"/>
              </a:rPr>
            </a:br>
            <a:r>
              <a:rPr lang="zh-TW" altLang="en-US" dirty="0">
                <a:solidFill>
                  <a:srgbClr val="333333"/>
                </a:solidFill>
                <a:latin typeface="verdana" panose="020B0604030504040204" pitchFamily="34" charset="0"/>
              </a:rPr>
              <a:t>標準正態分佈化的類</a:t>
            </a:r>
            <a:br>
              <a:rPr lang="zh-TW" altLang="en-US" dirty="0">
                <a:solidFill>
                  <a:srgbClr val="333333"/>
                </a:solidFill>
                <a:latin typeface="verdana" panose="020B0604030504040204" pitchFamily="34" charset="0"/>
              </a:rPr>
            </a:br>
            <a:r>
              <a:rPr lang="zh-TW" altLang="en-US" dirty="0">
                <a:solidFill>
                  <a:srgbClr val="333333"/>
                </a:solidFill>
                <a:latin typeface="verdana" panose="020B0604030504040204" pitchFamily="34" charset="0"/>
              </a:rPr>
              <a:t>屬性：</a:t>
            </a:r>
          </a:p>
          <a:p>
            <a:pPr marL="742950" lvl="1" indent="-285750">
              <a:buFont typeface="Arial" panose="020B0604020202020204" pitchFamily="34" charset="0"/>
              <a:buChar char="•"/>
            </a:pPr>
            <a:r>
              <a:rPr lang="en-US" b="1" dirty="0">
                <a:solidFill>
                  <a:srgbClr val="333333"/>
                </a:solidFill>
                <a:latin typeface="verdana" panose="020B0604030504040204" pitchFamily="34" charset="0"/>
              </a:rPr>
              <a:t>scale_</a:t>
            </a:r>
            <a:r>
              <a:rPr lang="en-US" dirty="0">
                <a:solidFill>
                  <a:srgbClr val="333333"/>
                </a:solidFill>
                <a:latin typeface="verdana" panose="020B0604030504040204" pitchFamily="34" charset="0"/>
              </a:rPr>
              <a:t>：</a:t>
            </a:r>
            <a:r>
              <a:rPr lang="en-US" dirty="0" err="1">
                <a:solidFill>
                  <a:srgbClr val="333333"/>
                </a:solidFill>
                <a:latin typeface="verdana" panose="020B0604030504040204" pitchFamily="34" charset="0"/>
              </a:rPr>
              <a:t>ndarray</a:t>
            </a:r>
            <a:r>
              <a:rPr lang="en-US" dirty="0">
                <a:solidFill>
                  <a:srgbClr val="333333"/>
                </a:solidFill>
                <a:latin typeface="verdana" panose="020B0604030504040204" pitchFamily="34" charset="0"/>
              </a:rPr>
              <a:t>，</a:t>
            </a:r>
            <a:r>
              <a:rPr lang="zh-TW" altLang="en-US" dirty="0">
                <a:solidFill>
                  <a:srgbClr val="333333"/>
                </a:solidFill>
                <a:latin typeface="verdana" panose="020B0604030504040204" pitchFamily="34" charset="0"/>
              </a:rPr>
              <a:t>縮放比例</a:t>
            </a:r>
          </a:p>
          <a:p>
            <a:pPr marL="742950" lvl="1" indent="-285750">
              <a:buFont typeface="Arial" panose="020B0604020202020204" pitchFamily="34" charset="0"/>
              <a:buChar char="•"/>
            </a:pPr>
            <a:r>
              <a:rPr lang="en-US" b="1" dirty="0">
                <a:solidFill>
                  <a:srgbClr val="333333"/>
                </a:solidFill>
                <a:latin typeface="verdana" panose="020B0604030504040204" pitchFamily="34" charset="0"/>
              </a:rPr>
              <a:t>mean_</a:t>
            </a:r>
            <a:r>
              <a:rPr lang="en-US" dirty="0">
                <a:solidFill>
                  <a:srgbClr val="333333"/>
                </a:solidFill>
                <a:latin typeface="verdana" panose="020B0604030504040204" pitchFamily="34" charset="0"/>
              </a:rPr>
              <a:t>：</a:t>
            </a:r>
            <a:r>
              <a:rPr lang="en-US" dirty="0" err="1">
                <a:solidFill>
                  <a:srgbClr val="333333"/>
                </a:solidFill>
                <a:latin typeface="verdana" panose="020B0604030504040204" pitchFamily="34" charset="0"/>
              </a:rPr>
              <a:t>ndarray</a:t>
            </a:r>
            <a:r>
              <a:rPr lang="en-US" dirty="0">
                <a:solidFill>
                  <a:srgbClr val="333333"/>
                </a:solidFill>
                <a:latin typeface="verdana" panose="020B0604030504040204" pitchFamily="34" charset="0"/>
              </a:rPr>
              <a:t>，</a:t>
            </a:r>
            <a:r>
              <a:rPr lang="zh-TW" altLang="en-US" dirty="0">
                <a:solidFill>
                  <a:srgbClr val="333333"/>
                </a:solidFill>
                <a:latin typeface="verdana" panose="020B0604030504040204" pitchFamily="34" charset="0"/>
              </a:rPr>
              <a:t>均值</a:t>
            </a:r>
          </a:p>
          <a:p>
            <a:pPr marL="742950" lvl="1" indent="-285750">
              <a:buFont typeface="Arial" panose="020B0604020202020204" pitchFamily="34" charset="0"/>
              <a:buChar char="•"/>
            </a:pPr>
            <a:r>
              <a:rPr lang="en-US" b="1" dirty="0">
                <a:solidFill>
                  <a:srgbClr val="333333"/>
                </a:solidFill>
                <a:latin typeface="verdana" panose="020B0604030504040204" pitchFamily="34" charset="0"/>
              </a:rPr>
              <a:t>var_</a:t>
            </a:r>
            <a:r>
              <a:rPr lang="en-US" dirty="0">
                <a:solidFill>
                  <a:srgbClr val="333333"/>
                </a:solidFill>
                <a:latin typeface="verdana" panose="020B0604030504040204" pitchFamily="34" charset="0"/>
              </a:rPr>
              <a:t>：</a:t>
            </a:r>
            <a:r>
              <a:rPr lang="en-US" dirty="0" err="1">
                <a:solidFill>
                  <a:srgbClr val="333333"/>
                </a:solidFill>
                <a:latin typeface="verdana" panose="020B0604030504040204" pitchFamily="34" charset="0"/>
              </a:rPr>
              <a:t>ndarray</a:t>
            </a:r>
            <a:r>
              <a:rPr lang="en-US" dirty="0">
                <a:solidFill>
                  <a:srgbClr val="333333"/>
                </a:solidFill>
                <a:latin typeface="verdana" panose="020B0604030504040204" pitchFamily="34" charset="0"/>
              </a:rPr>
              <a:t>，</a:t>
            </a:r>
            <a:r>
              <a:rPr lang="zh-TW" altLang="en-US" dirty="0">
                <a:solidFill>
                  <a:srgbClr val="333333"/>
                </a:solidFill>
                <a:latin typeface="verdana" panose="020B0604030504040204" pitchFamily="34" charset="0"/>
              </a:rPr>
              <a:t>方差</a:t>
            </a:r>
          </a:p>
          <a:p>
            <a:pPr marL="742950" lvl="1" indent="-285750">
              <a:buFont typeface="Arial" panose="020B0604020202020204" pitchFamily="34" charset="0"/>
              <a:buChar char="•"/>
            </a:pPr>
            <a:r>
              <a:rPr lang="en-US" b="1" dirty="0" err="1">
                <a:solidFill>
                  <a:srgbClr val="333333"/>
                </a:solidFill>
                <a:latin typeface="verdana" panose="020B0604030504040204" pitchFamily="34" charset="0"/>
              </a:rPr>
              <a:t>n_samples_seen_</a:t>
            </a:r>
            <a:r>
              <a:rPr lang="en-US" dirty="0" err="1">
                <a:solidFill>
                  <a:srgbClr val="333333"/>
                </a:solidFill>
                <a:latin typeface="verdana" panose="020B0604030504040204" pitchFamily="34" charset="0"/>
              </a:rPr>
              <a:t>：int</a:t>
            </a:r>
            <a:r>
              <a:rPr lang="en-US" dirty="0">
                <a:solidFill>
                  <a:srgbClr val="333333"/>
                </a:solidFill>
                <a:latin typeface="verdana" panose="020B0604030504040204" pitchFamily="34" charset="0"/>
              </a:rPr>
              <a:t>，</a:t>
            </a:r>
            <a:r>
              <a:rPr lang="zh-TW" altLang="en-US" dirty="0">
                <a:solidFill>
                  <a:srgbClr val="333333"/>
                </a:solidFill>
                <a:latin typeface="verdana" panose="020B0604030504040204" pitchFamily="34" charset="0"/>
              </a:rPr>
              <a:t>已處理的樣本個數，調用</a:t>
            </a:r>
            <a:r>
              <a:rPr lang="en-US" dirty="0" err="1">
                <a:solidFill>
                  <a:srgbClr val="333333"/>
                </a:solidFill>
                <a:latin typeface="verdana" panose="020B0604030504040204" pitchFamily="34" charset="0"/>
              </a:rPr>
              <a:t>partial_fit</a:t>
            </a:r>
            <a:r>
              <a:rPr lang="en-US" dirty="0">
                <a:solidFill>
                  <a:srgbClr val="333333"/>
                </a:solidFill>
                <a:latin typeface="verdana" panose="020B0604030504040204" pitchFamily="34" charset="0"/>
              </a:rPr>
              <a:t>()</a:t>
            </a:r>
            <a:r>
              <a:rPr lang="zh-TW" altLang="en-US" dirty="0">
                <a:solidFill>
                  <a:srgbClr val="333333"/>
                </a:solidFill>
                <a:latin typeface="verdana" panose="020B0604030504040204" pitchFamily="34" charset="0"/>
              </a:rPr>
              <a:t>時會累加，調用</a:t>
            </a:r>
            <a:r>
              <a:rPr lang="en-US" dirty="0">
                <a:solidFill>
                  <a:srgbClr val="333333"/>
                </a:solidFill>
                <a:latin typeface="verdana" panose="020B0604030504040204" pitchFamily="34" charset="0"/>
              </a:rPr>
              <a:t>fit()</a:t>
            </a:r>
            <a:r>
              <a:rPr lang="zh-TW" altLang="en-US" dirty="0">
                <a:solidFill>
                  <a:srgbClr val="333333"/>
                </a:solidFill>
                <a:latin typeface="verdana" panose="020B0604030504040204" pitchFamily="34" charset="0"/>
              </a:rPr>
              <a:t>會重設</a:t>
            </a:r>
          </a:p>
          <a:p>
            <a:br>
              <a:rPr lang="zh-TW" altLang="en-US" dirty="0"/>
            </a:br>
            <a:endParaRPr lang="en-TW" dirty="0"/>
          </a:p>
        </p:txBody>
      </p:sp>
    </p:spTree>
    <p:extLst>
      <p:ext uri="{BB962C8B-B14F-4D97-AF65-F5344CB8AC3E}">
        <p14:creationId xmlns:p14="http://schemas.microsoft.com/office/powerpoint/2010/main" val="34099188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7C17BF4-8C76-9344-9129-0D3D9538CCB6}"/>
              </a:ext>
            </a:extLst>
          </p:cNvPr>
          <p:cNvSpPr>
            <a:spLocks noGrp="1"/>
          </p:cNvSpPr>
          <p:nvPr>
            <p:ph type="body" sz="quarter" idx="10"/>
          </p:nvPr>
        </p:nvSpPr>
        <p:spPr>
          <a:xfrm>
            <a:off x="992875" y="245402"/>
            <a:ext cx="9315782" cy="590931"/>
          </a:xfrm>
        </p:spPr>
        <p:txBody>
          <a:bodyPr/>
          <a:lstStyle/>
          <a:p>
            <a:r>
              <a:rPr lang="en-US" dirty="0" err="1"/>
              <a:t>MinMaxScaler</a:t>
            </a:r>
            <a:r>
              <a:rPr lang="en-US" dirty="0"/>
              <a:t> </a:t>
            </a:r>
            <a:r>
              <a:rPr lang="zh-TW" altLang="en-US" dirty="0"/>
              <a:t>最小最大值標準化</a:t>
            </a:r>
            <a:endParaRPr lang="en-US" altLang="zh-TW" dirty="0"/>
          </a:p>
        </p:txBody>
      </p:sp>
      <p:sp>
        <p:nvSpPr>
          <p:cNvPr id="5" name="Rectangle 4">
            <a:extLst>
              <a:ext uri="{FF2B5EF4-FFF2-40B4-BE49-F238E27FC236}">
                <a16:creationId xmlns:a16="http://schemas.microsoft.com/office/drawing/2014/main" id="{11B3D5AC-401D-304B-99A8-AC5D73155C97}"/>
              </a:ext>
            </a:extLst>
          </p:cNvPr>
          <p:cNvSpPr/>
          <p:nvPr/>
        </p:nvSpPr>
        <p:spPr>
          <a:xfrm>
            <a:off x="507999" y="1244516"/>
            <a:ext cx="8094133" cy="2585323"/>
          </a:xfrm>
          <a:prstGeom prst="rect">
            <a:avLst/>
          </a:prstGeom>
        </p:spPr>
        <p:txBody>
          <a:bodyPr wrap="square">
            <a:spAutoFit/>
          </a:bodyPr>
          <a:lstStyle/>
          <a:p>
            <a:pPr>
              <a:buFont typeface="Arial" panose="020B0604020202020204" pitchFamily="34" charset="0"/>
              <a:buChar char="•"/>
            </a:pPr>
            <a:r>
              <a:rPr lang="en-US" b="1" dirty="0">
                <a:solidFill>
                  <a:srgbClr val="333333"/>
                </a:solidFill>
                <a:latin typeface="verdana" panose="020B0604030504040204" pitchFamily="34" charset="0"/>
              </a:rPr>
              <a:t>class </a:t>
            </a:r>
            <a:r>
              <a:rPr lang="en-US" b="1" dirty="0" err="1">
                <a:solidFill>
                  <a:srgbClr val="333333"/>
                </a:solidFill>
                <a:latin typeface="verdana" panose="020B0604030504040204" pitchFamily="34" charset="0"/>
              </a:rPr>
              <a:t>preprocessing.MinMaxScaler</a:t>
            </a:r>
            <a:r>
              <a:rPr lang="en-US" dirty="0">
                <a:solidFill>
                  <a:srgbClr val="333333"/>
                </a:solidFill>
                <a:latin typeface="verdana" panose="020B0604030504040204" pitchFamily="34" charset="0"/>
              </a:rPr>
              <a:t> (</a:t>
            </a:r>
            <a:r>
              <a:rPr lang="en-US" dirty="0" err="1">
                <a:solidFill>
                  <a:srgbClr val="333333"/>
                </a:solidFill>
                <a:latin typeface="verdana" panose="020B0604030504040204" pitchFamily="34" charset="0"/>
              </a:rPr>
              <a:t>feature_range</a:t>
            </a:r>
            <a:r>
              <a:rPr lang="en-US" dirty="0">
                <a:solidFill>
                  <a:srgbClr val="333333"/>
                </a:solidFill>
                <a:latin typeface="verdana" panose="020B0604030504040204" pitchFamily="34" charset="0"/>
              </a:rPr>
              <a:t>=(0, 1), copy=True)：</a:t>
            </a:r>
            <a:br>
              <a:rPr lang="en-US" dirty="0"/>
            </a:br>
            <a:r>
              <a:rPr lang="zh-TW" altLang="en-US" dirty="0">
                <a:solidFill>
                  <a:srgbClr val="333333"/>
                </a:solidFill>
                <a:latin typeface="verdana" panose="020B0604030504040204" pitchFamily="34" charset="0"/>
              </a:rPr>
              <a:t>將數據在縮放在固定區間的類，默認縮放到區間</a:t>
            </a:r>
            <a:r>
              <a:rPr lang="en-US" altLang="zh-TW" dirty="0">
                <a:solidFill>
                  <a:srgbClr val="333333"/>
                </a:solidFill>
                <a:latin typeface="verdana" panose="020B0604030504040204" pitchFamily="34" charset="0"/>
              </a:rPr>
              <a:t>[0, 1]</a:t>
            </a:r>
            <a:br>
              <a:rPr lang="zh-TW" altLang="en-US" dirty="0"/>
            </a:br>
            <a:r>
              <a:rPr lang="zh-TW" altLang="en-US" dirty="0">
                <a:solidFill>
                  <a:srgbClr val="333333"/>
                </a:solidFill>
                <a:latin typeface="verdana" panose="020B0604030504040204" pitchFamily="34" charset="0"/>
              </a:rPr>
              <a:t>屬性：</a:t>
            </a:r>
            <a:endParaRPr lang="en-US" altLang="zh-TW" dirty="0">
              <a:solidFill>
                <a:srgbClr val="333333"/>
              </a:solidFill>
              <a:latin typeface="verdana" panose="020B0604030504040204" pitchFamily="34" charset="0"/>
            </a:endParaRPr>
          </a:p>
          <a:p>
            <a:pPr lvl="1">
              <a:buFont typeface="Arial" panose="020B0604020202020204" pitchFamily="34" charset="0"/>
              <a:buChar char="•"/>
            </a:pPr>
            <a:r>
              <a:rPr lang="en-US" b="1" dirty="0">
                <a:solidFill>
                  <a:srgbClr val="333333"/>
                </a:solidFill>
                <a:latin typeface="verdana" panose="020B0604030504040204" pitchFamily="34" charset="0"/>
              </a:rPr>
              <a:t>min_</a:t>
            </a:r>
            <a:r>
              <a:rPr lang="en-US" dirty="0">
                <a:solidFill>
                  <a:srgbClr val="333333"/>
                </a:solidFill>
                <a:latin typeface="verdana" panose="020B0604030504040204" pitchFamily="34" charset="0"/>
              </a:rPr>
              <a:t>：</a:t>
            </a:r>
            <a:r>
              <a:rPr lang="en-US" dirty="0" err="1">
                <a:solidFill>
                  <a:srgbClr val="333333"/>
                </a:solidFill>
                <a:latin typeface="verdana" panose="020B0604030504040204" pitchFamily="34" charset="0"/>
              </a:rPr>
              <a:t>ndarray</a:t>
            </a:r>
            <a:r>
              <a:rPr lang="en-US" dirty="0">
                <a:solidFill>
                  <a:srgbClr val="333333"/>
                </a:solidFill>
                <a:latin typeface="verdana" panose="020B0604030504040204" pitchFamily="34" charset="0"/>
              </a:rPr>
              <a:t>，</a:t>
            </a:r>
            <a:r>
              <a:rPr lang="zh-TW" altLang="en-US" dirty="0">
                <a:solidFill>
                  <a:srgbClr val="333333"/>
                </a:solidFill>
                <a:latin typeface="verdana" panose="020B0604030504040204" pitchFamily="34" charset="0"/>
              </a:rPr>
              <a:t>縮放後的最小值偏移量</a:t>
            </a:r>
          </a:p>
          <a:p>
            <a:pPr lvl="1">
              <a:buFont typeface="Arial" panose="020B0604020202020204" pitchFamily="34" charset="0"/>
              <a:buChar char="•"/>
            </a:pPr>
            <a:r>
              <a:rPr lang="en-US" b="1" dirty="0">
                <a:solidFill>
                  <a:srgbClr val="333333"/>
                </a:solidFill>
                <a:latin typeface="verdana" panose="020B0604030504040204" pitchFamily="34" charset="0"/>
              </a:rPr>
              <a:t>scale_</a:t>
            </a:r>
            <a:r>
              <a:rPr lang="en-US" dirty="0">
                <a:solidFill>
                  <a:srgbClr val="333333"/>
                </a:solidFill>
                <a:latin typeface="verdana" panose="020B0604030504040204" pitchFamily="34" charset="0"/>
              </a:rPr>
              <a:t>：</a:t>
            </a:r>
            <a:r>
              <a:rPr lang="en-US" dirty="0" err="1">
                <a:solidFill>
                  <a:srgbClr val="333333"/>
                </a:solidFill>
                <a:latin typeface="verdana" panose="020B0604030504040204" pitchFamily="34" charset="0"/>
              </a:rPr>
              <a:t>ndarray</a:t>
            </a:r>
            <a:r>
              <a:rPr lang="en-US" dirty="0">
                <a:solidFill>
                  <a:srgbClr val="333333"/>
                </a:solidFill>
                <a:latin typeface="verdana" panose="020B0604030504040204" pitchFamily="34" charset="0"/>
              </a:rPr>
              <a:t>，</a:t>
            </a:r>
            <a:r>
              <a:rPr lang="zh-TW" altLang="en-US" dirty="0">
                <a:solidFill>
                  <a:srgbClr val="333333"/>
                </a:solidFill>
                <a:latin typeface="verdana" panose="020B0604030504040204" pitchFamily="34" charset="0"/>
              </a:rPr>
              <a:t>縮放比例</a:t>
            </a:r>
          </a:p>
          <a:p>
            <a:pPr lvl="1">
              <a:buFont typeface="Arial" panose="020B0604020202020204" pitchFamily="34" charset="0"/>
              <a:buChar char="•"/>
            </a:pPr>
            <a:r>
              <a:rPr lang="en-US" b="1" dirty="0">
                <a:solidFill>
                  <a:srgbClr val="333333"/>
                </a:solidFill>
                <a:latin typeface="verdana" panose="020B0604030504040204" pitchFamily="34" charset="0"/>
              </a:rPr>
              <a:t>data_min_</a:t>
            </a:r>
            <a:r>
              <a:rPr lang="en-US" dirty="0">
                <a:solidFill>
                  <a:srgbClr val="333333"/>
                </a:solidFill>
                <a:latin typeface="verdana" panose="020B0604030504040204" pitchFamily="34" charset="0"/>
              </a:rPr>
              <a:t>：</a:t>
            </a:r>
            <a:r>
              <a:rPr lang="en-US" dirty="0" err="1">
                <a:solidFill>
                  <a:srgbClr val="333333"/>
                </a:solidFill>
                <a:latin typeface="verdana" panose="020B0604030504040204" pitchFamily="34" charset="0"/>
              </a:rPr>
              <a:t>ndarray</a:t>
            </a:r>
            <a:r>
              <a:rPr lang="en-US" dirty="0">
                <a:solidFill>
                  <a:srgbClr val="333333"/>
                </a:solidFill>
                <a:latin typeface="verdana" panose="020B0604030504040204" pitchFamily="34" charset="0"/>
              </a:rPr>
              <a:t>，</a:t>
            </a:r>
            <a:r>
              <a:rPr lang="zh-TW" altLang="en-US" dirty="0">
                <a:solidFill>
                  <a:srgbClr val="333333"/>
                </a:solidFill>
                <a:latin typeface="verdana" panose="020B0604030504040204" pitchFamily="34" charset="0"/>
              </a:rPr>
              <a:t>數據最小值</a:t>
            </a:r>
          </a:p>
          <a:p>
            <a:pPr lvl="1">
              <a:buFont typeface="Arial" panose="020B0604020202020204" pitchFamily="34" charset="0"/>
              <a:buChar char="•"/>
            </a:pPr>
            <a:r>
              <a:rPr lang="en-US" b="1" dirty="0">
                <a:solidFill>
                  <a:srgbClr val="333333"/>
                </a:solidFill>
                <a:latin typeface="verdana" panose="020B0604030504040204" pitchFamily="34" charset="0"/>
              </a:rPr>
              <a:t>data_max_</a:t>
            </a:r>
            <a:r>
              <a:rPr lang="en-US" dirty="0">
                <a:solidFill>
                  <a:srgbClr val="333333"/>
                </a:solidFill>
                <a:latin typeface="verdana" panose="020B0604030504040204" pitchFamily="34" charset="0"/>
              </a:rPr>
              <a:t>：</a:t>
            </a:r>
            <a:r>
              <a:rPr lang="en-US" dirty="0" err="1">
                <a:solidFill>
                  <a:srgbClr val="333333"/>
                </a:solidFill>
                <a:latin typeface="verdana" panose="020B0604030504040204" pitchFamily="34" charset="0"/>
              </a:rPr>
              <a:t>ndarray</a:t>
            </a:r>
            <a:r>
              <a:rPr lang="en-US" dirty="0">
                <a:solidFill>
                  <a:srgbClr val="333333"/>
                </a:solidFill>
                <a:latin typeface="verdana" panose="020B0604030504040204" pitchFamily="34" charset="0"/>
              </a:rPr>
              <a:t>，</a:t>
            </a:r>
            <a:r>
              <a:rPr lang="zh-TW" altLang="en-US" dirty="0">
                <a:solidFill>
                  <a:srgbClr val="333333"/>
                </a:solidFill>
                <a:latin typeface="verdana" panose="020B0604030504040204" pitchFamily="34" charset="0"/>
              </a:rPr>
              <a:t>數據最大值</a:t>
            </a:r>
          </a:p>
          <a:p>
            <a:pPr lvl="1">
              <a:buFont typeface="Arial" panose="020B0604020202020204" pitchFamily="34" charset="0"/>
              <a:buChar char="•"/>
            </a:pPr>
            <a:r>
              <a:rPr lang="en-US" b="1" dirty="0">
                <a:solidFill>
                  <a:srgbClr val="333333"/>
                </a:solidFill>
                <a:latin typeface="verdana" panose="020B0604030504040204" pitchFamily="34" charset="0"/>
              </a:rPr>
              <a:t>data_range_</a:t>
            </a:r>
            <a:r>
              <a:rPr lang="en-US" dirty="0">
                <a:solidFill>
                  <a:srgbClr val="333333"/>
                </a:solidFill>
                <a:latin typeface="verdana" panose="020B0604030504040204" pitchFamily="34" charset="0"/>
              </a:rPr>
              <a:t>：</a:t>
            </a:r>
            <a:r>
              <a:rPr lang="en-US" dirty="0" err="1">
                <a:solidFill>
                  <a:srgbClr val="333333"/>
                </a:solidFill>
                <a:latin typeface="verdana" panose="020B0604030504040204" pitchFamily="34" charset="0"/>
              </a:rPr>
              <a:t>ndarray</a:t>
            </a:r>
            <a:r>
              <a:rPr lang="en-US" dirty="0">
                <a:solidFill>
                  <a:srgbClr val="333333"/>
                </a:solidFill>
                <a:latin typeface="verdana" panose="020B0604030504040204" pitchFamily="34" charset="0"/>
              </a:rPr>
              <a:t>，</a:t>
            </a:r>
            <a:r>
              <a:rPr lang="zh-TW" altLang="en-US" dirty="0">
                <a:solidFill>
                  <a:srgbClr val="333333"/>
                </a:solidFill>
                <a:latin typeface="verdana" panose="020B0604030504040204" pitchFamily="34" charset="0"/>
              </a:rPr>
              <a:t>數據最大最小範圍的長度</a:t>
            </a:r>
          </a:p>
        </p:txBody>
      </p:sp>
    </p:spTree>
    <p:extLst>
      <p:ext uri="{BB962C8B-B14F-4D97-AF65-F5344CB8AC3E}">
        <p14:creationId xmlns:p14="http://schemas.microsoft.com/office/powerpoint/2010/main" val="11052703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19B75C5-AB08-A549-BDB3-CC7A15FA36D4}"/>
              </a:ext>
            </a:extLst>
          </p:cNvPr>
          <p:cNvSpPr>
            <a:spLocks noGrp="1"/>
          </p:cNvSpPr>
          <p:nvPr>
            <p:ph type="body" sz="quarter" idx="10"/>
          </p:nvPr>
        </p:nvSpPr>
        <p:spPr>
          <a:xfrm>
            <a:off x="992875" y="245402"/>
            <a:ext cx="9315782" cy="590931"/>
          </a:xfrm>
        </p:spPr>
        <p:txBody>
          <a:bodyPr/>
          <a:lstStyle/>
          <a:p>
            <a:r>
              <a:rPr lang="en-US" dirty="0" err="1"/>
              <a:t>MaxAbsScaler</a:t>
            </a:r>
            <a:endParaRPr lang="en-US" dirty="0"/>
          </a:p>
        </p:txBody>
      </p:sp>
      <p:sp>
        <p:nvSpPr>
          <p:cNvPr id="3" name="Rectangle 2">
            <a:extLst>
              <a:ext uri="{FF2B5EF4-FFF2-40B4-BE49-F238E27FC236}">
                <a16:creationId xmlns:a16="http://schemas.microsoft.com/office/drawing/2014/main" id="{65B42662-E86F-8349-95A5-304CBBE57A2A}"/>
              </a:ext>
            </a:extLst>
          </p:cNvPr>
          <p:cNvSpPr/>
          <p:nvPr/>
        </p:nvSpPr>
        <p:spPr>
          <a:xfrm>
            <a:off x="666045" y="1058672"/>
            <a:ext cx="10069688" cy="2031325"/>
          </a:xfrm>
          <a:prstGeom prst="rect">
            <a:avLst/>
          </a:prstGeom>
        </p:spPr>
        <p:txBody>
          <a:bodyPr wrap="square">
            <a:spAutoFit/>
          </a:bodyPr>
          <a:lstStyle/>
          <a:p>
            <a:pPr>
              <a:buFont typeface="Arial" panose="020B0604020202020204" pitchFamily="34" charset="0"/>
              <a:buChar char="•"/>
            </a:pPr>
            <a:r>
              <a:rPr lang="en-US" b="1" dirty="0">
                <a:solidFill>
                  <a:srgbClr val="333333"/>
                </a:solidFill>
                <a:latin typeface="verdana" panose="020B0604030504040204" pitchFamily="34" charset="0"/>
              </a:rPr>
              <a:t>class </a:t>
            </a:r>
            <a:r>
              <a:rPr lang="en-US" b="1" dirty="0" err="1">
                <a:solidFill>
                  <a:srgbClr val="333333"/>
                </a:solidFill>
                <a:latin typeface="verdana" panose="020B0604030504040204" pitchFamily="34" charset="0"/>
              </a:rPr>
              <a:t>preprocessing.MaxAbsScaler</a:t>
            </a:r>
            <a:r>
              <a:rPr lang="en-US" dirty="0">
                <a:solidFill>
                  <a:srgbClr val="333333"/>
                </a:solidFill>
                <a:latin typeface="verdana" panose="020B0604030504040204" pitchFamily="34" charset="0"/>
              </a:rPr>
              <a:t> (copy=True)：</a:t>
            </a:r>
            <a:br>
              <a:rPr lang="en-US" dirty="0"/>
            </a:br>
            <a:r>
              <a:rPr lang="zh-TW" altLang="en-US" dirty="0">
                <a:solidFill>
                  <a:srgbClr val="333333"/>
                </a:solidFill>
                <a:latin typeface="verdana" panose="020B0604030504040204" pitchFamily="34" charset="0"/>
              </a:rPr>
              <a:t>數據的縮放比例為絕對值最大值，並保留正負號，即在區間</a:t>
            </a:r>
            <a:r>
              <a:rPr lang="en-US" altLang="zh-TW" dirty="0">
                <a:solidFill>
                  <a:srgbClr val="333333"/>
                </a:solidFill>
                <a:latin typeface="verdana" panose="020B0604030504040204" pitchFamily="34" charset="0"/>
              </a:rPr>
              <a:t>[-1.0, 1.0]</a:t>
            </a:r>
            <a:r>
              <a:rPr lang="zh-TW" altLang="en-US" dirty="0">
                <a:solidFill>
                  <a:srgbClr val="333333"/>
                </a:solidFill>
                <a:latin typeface="verdana" panose="020B0604030504040204" pitchFamily="34" charset="0"/>
              </a:rPr>
              <a:t>內。可以用於稀疏數據</a:t>
            </a:r>
            <a:r>
              <a:rPr lang="en-US" dirty="0" err="1">
                <a:solidFill>
                  <a:srgbClr val="333333"/>
                </a:solidFill>
                <a:latin typeface="verdana" panose="020B0604030504040204" pitchFamily="34" charset="0"/>
              </a:rPr>
              <a:t>scipy.sparse</a:t>
            </a:r>
            <a:br>
              <a:rPr lang="en-US" dirty="0"/>
            </a:br>
            <a:r>
              <a:rPr lang="zh-TW" altLang="en-US" dirty="0">
                <a:solidFill>
                  <a:srgbClr val="333333"/>
                </a:solidFill>
                <a:latin typeface="verdana" panose="020B0604030504040204" pitchFamily="34" charset="0"/>
              </a:rPr>
              <a:t>屬性：</a:t>
            </a:r>
            <a:endParaRPr lang="en-US" altLang="zh-TW" dirty="0">
              <a:solidFill>
                <a:srgbClr val="333333"/>
              </a:solidFill>
              <a:latin typeface="verdana" panose="020B0604030504040204" pitchFamily="34" charset="0"/>
            </a:endParaRPr>
          </a:p>
          <a:p>
            <a:pPr lvl="1">
              <a:buFont typeface="Arial" panose="020B0604020202020204" pitchFamily="34" charset="0"/>
              <a:buChar char="•"/>
            </a:pPr>
            <a:r>
              <a:rPr lang="en-US" b="1" dirty="0">
                <a:solidFill>
                  <a:srgbClr val="333333"/>
                </a:solidFill>
                <a:latin typeface="verdana" panose="020B0604030504040204" pitchFamily="34" charset="0"/>
              </a:rPr>
              <a:t>scale_</a:t>
            </a:r>
            <a:r>
              <a:rPr lang="en-US" dirty="0">
                <a:solidFill>
                  <a:srgbClr val="333333"/>
                </a:solidFill>
                <a:latin typeface="verdana" panose="020B0604030504040204" pitchFamily="34" charset="0"/>
              </a:rPr>
              <a:t>：</a:t>
            </a:r>
            <a:r>
              <a:rPr lang="en-US" dirty="0" err="1">
                <a:solidFill>
                  <a:srgbClr val="333333"/>
                </a:solidFill>
                <a:latin typeface="verdana" panose="020B0604030504040204" pitchFamily="34" charset="0"/>
              </a:rPr>
              <a:t>ndarray</a:t>
            </a:r>
            <a:r>
              <a:rPr lang="en-US" dirty="0">
                <a:solidFill>
                  <a:srgbClr val="333333"/>
                </a:solidFill>
                <a:latin typeface="verdana" panose="020B0604030504040204" pitchFamily="34" charset="0"/>
              </a:rPr>
              <a:t>，</a:t>
            </a:r>
            <a:r>
              <a:rPr lang="zh-TW" altLang="en-US" dirty="0">
                <a:solidFill>
                  <a:srgbClr val="333333"/>
                </a:solidFill>
                <a:latin typeface="verdana" panose="020B0604030504040204" pitchFamily="34" charset="0"/>
              </a:rPr>
              <a:t>縮放比例</a:t>
            </a:r>
          </a:p>
          <a:p>
            <a:pPr lvl="1">
              <a:buFont typeface="Arial" panose="020B0604020202020204" pitchFamily="34" charset="0"/>
              <a:buChar char="•"/>
            </a:pPr>
            <a:r>
              <a:rPr lang="en-US" b="1" dirty="0">
                <a:solidFill>
                  <a:srgbClr val="333333"/>
                </a:solidFill>
                <a:latin typeface="verdana" panose="020B0604030504040204" pitchFamily="34" charset="0"/>
              </a:rPr>
              <a:t>max_abs_</a:t>
            </a:r>
            <a:r>
              <a:rPr lang="en-US" dirty="0">
                <a:solidFill>
                  <a:srgbClr val="333333"/>
                </a:solidFill>
                <a:latin typeface="verdana" panose="020B0604030504040204" pitchFamily="34" charset="0"/>
              </a:rPr>
              <a:t>：</a:t>
            </a:r>
            <a:r>
              <a:rPr lang="en-US" dirty="0" err="1">
                <a:solidFill>
                  <a:srgbClr val="333333"/>
                </a:solidFill>
                <a:latin typeface="verdana" panose="020B0604030504040204" pitchFamily="34" charset="0"/>
              </a:rPr>
              <a:t>ndarray</a:t>
            </a:r>
            <a:r>
              <a:rPr lang="en-US" dirty="0">
                <a:solidFill>
                  <a:srgbClr val="333333"/>
                </a:solidFill>
                <a:latin typeface="verdana" panose="020B0604030504040204" pitchFamily="34" charset="0"/>
              </a:rPr>
              <a:t>，</a:t>
            </a:r>
            <a:r>
              <a:rPr lang="zh-TW" altLang="en-US" dirty="0">
                <a:solidFill>
                  <a:srgbClr val="333333"/>
                </a:solidFill>
                <a:latin typeface="verdana" panose="020B0604030504040204" pitchFamily="34" charset="0"/>
              </a:rPr>
              <a:t>絕對值最大值</a:t>
            </a:r>
          </a:p>
          <a:p>
            <a:pPr lvl="1">
              <a:buFont typeface="Arial" panose="020B0604020202020204" pitchFamily="34" charset="0"/>
              <a:buChar char="•"/>
            </a:pPr>
            <a:r>
              <a:rPr lang="en-US" b="1" dirty="0" err="1">
                <a:solidFill>
                  <a:srgbClr val="333333"/>
                </a:solidFill>
                <a:latin typeface="verdana" panose="020B0604030504040204" pitchFamily="34" charset="0"/>
              </a:rPr>
              <a:t>n_samples_seen_</a:t>
            </a:r>
            <a:r>
              <a:rPr lang="en-US" dirty="0" err="1">
                <a:solidFill>
                  <a:srgbClr val="333333"/>
                </a:solidFill>
                <a:latin typeface="verdana" panose="020B0604030504040204" pitchFamily="34" charset="0"/>
              </a:rPr>
              <a:t>：int</a:t>
            </a:r>
            <a:r>
              <a:rPr lang="en-US" dirty="0">
                <a:solidFill>
                  <a:srgbClr val="333333"/>
                </a:solidFill>
                <a:latin typeface="verdana" panose="020B0604030504040204" pitchFamily="34" charset="0"/>
              </a:rPr>
              <a:t>，</a:t>
            </a:r>
            <a:r>
              <a:rPr lang="zh-TW" altLang="en-US" dirty="0">
                <a:solidFill>
                  <a:srgbClr val="333333"/>
                </a:solidFill>
                <a:latin typeface="verdana" panose="020B0604030504040204" pitchFamily="34" charset="0"/>
              </a:rPr>
              <a:t>已處理的樣本個數</a:t>
            </a:r>
            <a:endParaRPr lang="zh-TW" altLang="en-US" b="0" i="0" dirty="0">
              <a:solidFill>
                <a:srgbClr val="333333"/>
              </a:solidFill>
              <a:effectLst/>
              <a:latin typeface="verdana" panose="020B0604030504040204" pitchFamily="34" charset="0"/>
            </a:endParaRPr>
          </a:p>
        </p:txBody>
      </p:sp>
    </p:spTree>
    <p:extLst>
      <p:ext uri="{BB962C8B-B14F-4D97-AF65-F5344CB8AC3E}">
        <p14:creationId xmlns:p14="http://schemas.microsoft.com/office/powerpoint/2010/main" val="38079666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2C04EC0-0624-5543-ADB3-B985DEF3AD99}"/>
              </a:ext>
            </a:extLst>
          </p:cNvPr>
          <p:cNvSpPr>
            <a:spLocks noGrp="1"/>
          </p:cNvSpPr>
          <p:nvPr>
            <p:ph type="body" sz="quarter" idx="10"/>
          </p:nvPr>
        </p:nvSpPr>
        <p:spPr>
          <a:xfrm>
            <a:off x="992875" y="245402"/>
            <a:ext cx="9315782" cy="590931"/>
          </a:xfrm>
        </p:spPr>
        <p:txBody>
          <a:bodyPr/>
          <a:lstStyle/>
          <a:p>
            <a:r>
              <a:rPr lang="en-US" dirty="0" err="1"/>
              <a:t>RobustScaler</a:t>
            </a:r>
            <a:endParaRPr lang="en-TW" dirty="0"/>
          </a:p>
        </p:txBody>
      </p:sp>
      <p:sp>
        <p:nvSpPr>
          <p:cNvPr id="3" name="Rectangle 2">
            <a:extLst>
              <a:ext uri="{FF2B5EF4-FFF2-40B4-BE49-F238E27FC236}">
                <a16:creationId xmlns:a16="http://schemas.microsoft.com/office/drawing/2014/main" id="{0592B9C8-4B1F-7742-B10C-AC55A1BF202A}"/>
              </a:ext>
            </a:extLst>
          </p:cNvPr>
          <p:cNvSpPr/>
          <p:nvPr/>
        </p:nvSpPr>
        <p:spPr>
          <a:xfrm>
            <a:off x="609600" y="1058672"/>
            <a:ext cx="8906933" cy="1754326"/>
          </a:xfrm>
          <a:prstGeom prst="rect">
            <a:avLst/>
          </a:prstGeom>
        </p:spPr>
        <p:txBody>
          <a:bodyPr wrap="square">
            <a:spAutoFit/>
          </a:bodyPr>
          <a:lstStyle/>
          <a:p>
            <a:pPr>
              <a:buFont typeface="Arial" panose="020B0604020202020204" pitchFamily="34" charset="0"/>
              <a:buChar char="•"/>
            </a:pPr>
            <a:r>
              <a:rPr lang="en-US" b="1" dirty="0">
                <a:solidFill>
                  <a:srgbClr val="333333"/>
                </a:solidFill>
                <a:latin typeface="verdana" panose="020B0604030504040204" pitchFamily="34" charset="0"/>
              </a:rPr>
              <a:t>class </a:t>
            </a:r>
            <a:r>
              <a:rPr lang="en-US" b="1" dirty="0" err="1">
                <a:solidFill>
                  <a:srgbClr val="333333"/>
                </a:solidFill>
                <a:latin typeface="verdana" panose="020B0604030504040204" pitchFamily="34" charset="0"/>
              </a:rPr>
              <a:t>preprocessing.RobustScaler</a:t>
            </a:r>
            <a:r>
              <a:rPr lang="en-US" dirty="0">
                <a:solidFill>
                  <a:srgbClr val="333333"/>
                </a:solidFill>
                <a:latin typeface="verdana" panose="020B0604030504040204" pitchFamily="34" charset="0"/>
              </a:rPr>
              <a:t> (</a:t>
            </a:r>
            <a:r>
              <a:rPr lang="en-US" dirty="0" err="1">
                <a:solidFill>
                  <a:srgbClr val="333333"/>
                </a:solidFill>
                <a:latin typeface="verdana" panose="020B0604030504040204" pitchFamily="34" charset="0"/>
              </a:rPr>
              <a:t>with_centering</a:t>
            </a:r>
            <a:r>
              <a:rPr lang="en-US" dirty="0">
                <a:solidFill>
                  <a:srgbClr val="333333"/>
                </a:solidFill>
                <a:latin typeface="verdana" panose="020B0604030504040204" pitchFamily="34" charset="0"/>
              </a:rPr>
              <a:t>=True, </a:t>
            </a:r>
            <a:r>
              <a:rPr lang="en-US" dirty="0" err="1">
                <a:solidFill>
                  <a:srgbClr val="333333"/>
                </a:solidFill>
                <a:latin typeface="verdana" panose="020B0604030504040204" pitchFamily="34" charset="0"/>
              </a:rPr>
              <a:t>with_scaling</a:t>
            </a:r>
            <a:r>
              <a:rPr lang="en-US" dirty="0">
                <a:solidFill>
                  <a:srgbClr val="333333"/>
                </a:solidFill>
                <a:latin typeface="verdana" panose="020B0604030504040204" pitchFamily="34" charset="0"/>
              </a:rPr>
              <a:t>=True, copy=True)：</a:t>
            </a:r>
            <a:br>
              <a:rPr lang="en-US" dirty="0"/>
            </a:br>
            <a:r>
              <a:rPr lang="zh-TW" altLang="en-US" dirty="0">
                <a:solidFill>
                  <a:srgbClr val="333333"/>
                </a:solidFill>
                <a:latin typeface="verdana" panose="020B0604030504040204" pitchFamily="34" charset="0"/>
              </a:rPr>
              <a:t>通過</a:t>
            </a:r>
            <a:r>
              <a:rPr lang="en-US" dirty="0">
                <a:solidFill>
                  <a:srgbClr val="333333"/>
                </a:solidFill>
                <a:latin typeface="verdana" panose="020B0604030504040204" pitchFamily="34" charset="0"/>
              </a:rPr>
              <a:t>Interquartile Range (IQR)</a:t>
            </a:r>
            <a:r>
              <a:rPr lang="zh-TW" altLang="en-US" dirty="0">
                <a:solidFill>
                  <a:srgbClr val="333333"/>
                </a:solidFill>
                <a:latin typeface="verdana" panose="020B0604030504040204" pitchFamily="34" charset="0"/>
              </a:rPr>
              <a:t>標準化數據，即四分之一和四分之三分位點之間</a:t>
            </a:r>
            <a:br>
              <a:rPr lang="zh-TW" altLang="en-US" dirty="0"/>
            </a:br>
            <a:r>
              <a:rPr lang="zh-TW" altLang="en-US" dirty="0">
                <a:solidFill>
                  <a:srgbClr val="333333"/>
                </a:solidFill>
                <a:latin typeface="verdana" panose="020B0604030504040204" pitchFamily="34" charset="0"/>
              </a:rPr>
              <a:t>屬性：</a:t>
            </a:r>
            <a:endParaRPr lang="en-US" altLang="zh-TW" dirty="0">
              <a:solidFill>
                <a:srgbClr val="333333"/>
              </a:solidFill>
              <a:latin typeface="verdana" panose="020B0604030504040204" pitchFamily="34" charset="0"/>
            </a:endParaRPr>
          </a:p>
          <a:p>
            <a:pPr lvl="1">
              <a:buFont typeface="Arial" panose="020B0604020202020204" pitchFamily="34" charset="0"/>
              <a:buChar char="•"/>
            </a:pPr>
            <a:r>
              <a:rPr lang="en-US" b="1" dirty="0">
                <a:solidFill>
                  <a:srgbClr val="333333"/>
                </a:solidFill>
                <a:latin typeface="verdana" panose="020B0604030504040204" pitchFamily="34" charset="0"/>
              </a:rPr>
              <a:t>center_</a:t>
            </a:r>
            <a:r>
              <a:rPr lang="en-US" dirty="0">
                <a:solidFill>
                  <a:srgbClr val="333333"/>
                </a:solidFill>
                <a:latin typeface="verdana" panose="020B0604030504040204" pitchFamily="34" charset="0"/>
              </a:rPr>
              <a:t>：</a:t>
            </a:r>
            <a:r>
              <a:rPr lang="en-US" dirty="0" err="1">
                <a:solidFill>
                  <a:srgbClr val="333333"/>
                </a:solidFill>
                <a:latin typeface="verdana" panose="020B0604030504040204" pitchFamily="34" charset="0"/>
              </a:rPr>
              <a:t>ndarray</a:t>
            </a:r>
            <a:r>
              <a:rPr lang="en-US" dirty="0">
                <a:solidFill>
                  <a:srgbClr val="333333"/>
                </a:solidFill>
                <a:latin typeface="verdana" panose="020B0604030504040204" pitchFamily="34" charset="0"/>
              </a:rPr>
              <a:t>，</a:t>
            </a:r>
            <a:r>
              <a:rPr lang="zh-TW" altLang="en-US" dirty="0">
                <a:solidFill>
                  <a:srgbClr val="333333"/>
                </a:solidFill>
                <a:latin typeface="verdana" panose="020B0604030504040204" pitchFamily="34" charset="0"/>
              </a:rPr>
              <a:t>中心點</a:t>
            </a:r>
          </a:p>
          <a:p>
            <a:pPr lvl="1">
              <a:buFont typeface="Arial" panose="020B0604020202020204" pitchFamily="34" charset="0"/>
              <a:buChar char="•"/>
            </a:pPr>
            <a:r>
              <a:rPr lang="en-US" b="1" dirty="0">
                <a:solidFill>
                  <a:srgbClr val="333333"/>
                </a:solidFill>
                <a:latin typeface="verdana" panose="020B0604030504040204" pitchFamily="34" charset="0"/>
              </a:rPr>
              <a:t>scale_</a:t>
            </a:r>
            <a:r>
              <a:rPr lang="en-US" dirty="0">
                <a:solidFill>
                  <a:srgbClr val="333333"/>
                </a:solidFill>
                <a:latin typeface="verdana" panose="020B0604030504040204" pitchFamily="34" charset="0"/>
              </a:rPr>
              <a:t>：</a:t>
            </a:r>
            <a:r>
              <a:rPr lang="en-US" dirty="0" err="1">
                <a:solidFill>
                  <a:srgbClr val="333333"/>
                </a:solidFill>
                <a:latin typeface="verdana" panose="020B0604030504040204" pitchFamily="34" charset="0"/>
              </a:rPr>
              <a:t>ndarray</a:t>
            </a:r>
            <a:r>
              <a:rPr lang="en-US" dirty="0">
                <a:solidFill>
                  <a:srgbClr val="333333"/>
                </a:solidFill>
                <a:latin typeface="verdana" panose="020B0604030504040204" pitchFamily="34" charset="0"/>
              </a:rPr>
              <a:t>，</a:t>
            </a:r>
            <a:r>
              <a:rPr lang="zh-TW" altLang="en-US" dirty="0">
                <a:solidFill>
                  <a:srgbClr val="333333"/>
                </a:solidFill>
                <a:latin typeface="verdana" panose="020B0604030504040204" pitchFamily="34" charset="0"/>
              </a:rPr>
              <a:t>縮放比例</a:t>
            </a:r>
            <a:endParaRPr lang="zh-TW" altLang="en-US" b="0" i="0" dirty="0">
              <a:solidFill>
                <a:srgbClr val="333333"/>
              </a:solidFill>
              <a:effectLst/>
              <a:latin typeface="verdana" panose="020B0604030504040204" pitchFamily="34" charset="0"/>
            </a:endParaRPr>
          </a:p>
        </p:txBody>
      </p:sp>
    </p:spTree>
    <p:extLst>
      <p:ext uri="{BB962C8B-B14F-4D97-AF65-F5344CB8AC3E}">
        <p14:creationId xmlns:p14="http://schemas.microsoft.com/office/powerpoint/2010/main" val="2942154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本占位符 3"/>
          <p:cNvSpPr>
            <a:spLocks noGrp="1"/>
          </p:cNvSpPr>
          <p:nvPr>
            <p:ph type="body" sz="quarter" idx="11"/>
          </p:nvPr>
        </p:nvSpPr>
        <p:spPr>
          <a:xfrm>
            <a:off x="4434171" y="4468098"/>
            <a:ext cx="3323657" cy="1089529"/>
          </a:xfrm>
        </p:spPr>
        <p:txBody>
          <a:bodyPr/>
          <a:lstStyle/>
          <a:p>
            <a:pPr lvl="0"/>
            <a:r>
              <a:rPr lang="en-US" altLang="zh-CN" kern="0" dirty="0"/>
              <a:t>Part 2</a:t>
            </a:r>
            <a:endParaRPr lang="zh-CN" altLang="en-US" kern="0" dirty="0"/>
          </a:p>
        </p:txBody>
      </p:sp>
      <p:sp>
        <p:nvSpPr>
          <p:cNvPr id="5" name="文本占位符 4"/>
          <p:cNvSpPr>
            <a:spLocks noGrp="1"/>
          </p:cNvSpPr>
          <p:nvPr>
            <p:ph type="body" sz="quarter" idx="12"/>
          </p:nvPr>
        </p:nvSpPr>
        <p:spPr>
          <a:xfrm>
            <a:off x="3327399" y="5603971"/>
            <a:ext cx="5537200" cy="1200329"/>
          </a:xfrm>
        </p:spPr>
        <p:txBody>
          <a:bodyPr/>
          <a:lstStyle/>
          <a:p>
            <a:r>
              <a:rPr lang="en-US" altLang="zh-CN" sz="4000" kern="0" dirty="0"/>
              <a:t>[</a:t>
            </a:r>
            <a:r>
              <a:rPr lang="zh-CN" altLang="en-US" sz="4000" kern="0" dirty="0"/>
              <a:t>程式實作</a:t>
            </a:r>
            <a:r>
              <a:rPr lang="en-US" altLang="zh-CN" sz="4000" kern="0" dirty="0"/>
              <a:t>]</a:t>
            </a:r>
            <a:br>
              <a:rPr lang="en-US" altLang="zh-CN" sz="4000" kern="0" dirty="0"/>
            </a:br>
            <a:r>
              <a:rPr lang="zh-CN" altLang="en-US" sz="4000" dirty="0"/>
              <a:t>資料清理</a:t>
            </a:r>
            <a:r>
              <a:rPr lang="en-US" altLang="zh-CN" sz="4000" dirty="0"/>
              <a:t>&amp;</a:t>
            </a:r>
            <a:r>
              <a:rPr lang="zh-CN" altLang="en-US" sz="4000" dirty="0"/>
              <a:t>前處理</a:t>
            </a:r>
            <a:endParaRPr lang="en-US" altLang="zh-CN" sz="4000" dirty="0"/>
          </a:p>
        </p:txBody>
      </p:sp>
      <p:pic>
        <p:nvPicPr>
          <p:cNvPr id="6" name="Picture 5">
            <a:extLst>
              <a:ext uri="{FF2B5EF4-FFF2-40B4-BE49-F238E27FC236}">
                <a16:creationId xmlns:a16="http://schemas.microsoft.com/office/drawing/2014/main" id="{09E16352-B15F-0A44-BB8A-2B1C2535D6D3}"/>
              </a:ext>
            </a:extLst>
          </p:cNvPr>
          <p:cNvPicPr>
            <a:picLocks noChangeAspect="1"/>
          </p:cNvPicPr>
          <p:nvPr/>
        </p:nvPicPr>
        <p:blipFill rotWithShape="1">
          <a:blip r:embed="rId3"/>
          <a:srcRect l="5420" t="15460" r="5420" b="20151"/>
          <a:stretch/>
        </p:blipFill>
        <p:spPr>
          <a:xfrm>
            <a:off x="7435125" y="2730245"/>
            <a:ext cx="3594942" cy="939712"/>
          </a:xfrm>
          <a:prstGeom prst="rect">
            <a:avLst/>
          </a:prstGeom>
        </p:spPr>
      </p:pic>
      <p:sp>
        <p:nvSpPr>
          <p:cNvPr id="3" name="Rectangle 2">
            <a:extLst>
              <a:ext uri="{FF2B5EF4-FFF2-40B4-BE49-F238E27FC236}">
                <a16:creationId xmlns:a16="http://schemas.microsoft.com/office/drawing/2014/main" id="{FDC24D1F-6567-5145-8B75-CC2002F41408}"/>
              </a:ext>
            </a:extLst>
          </p:cNvPr>
          <p:cNvSpPr/>
          <p:nvPr/>
        </p:nvSpPr>
        <p:spPr>
          <a:xfrm>
            <a:off x="2125101" y="1682016"/>
            <a:ext cx="9135763" cy="1415772"/>
          </a:xfrm>
          <a:prstGeom prst="rect">
            <a:avLst/>
          </a:prstGeom>
        </p:spPr>
        <p:txBody>
          <a:bodyPr wrap="square">
            <a:spAutoFit/>
          </a:bodyPr>
          <a:lstStyle/>
          <a:p>
            <a:pPr lvl="0" defTabSz="914400">
              <a:defRPr/>
            </a:pPr>
            <a:r>
              <a:rPr lang="zh-TW" altLang="en-US" sz="5400" kern="0" spc="500" dirty="0">
                <a:solidFill>
                  <a:schemeClr val="accent3">
                    <a:lumMod val="25000"/>
                  </a:schemeClr>
                </a:solidFill>
                <a:latin typeface="Calibri"/>
                <a:cs typeface="Calibri"/>
                <a:sym typeface="Calibri"/>
              </a:rPr>
              <a:t>資料清理</a:t>
            </a:r>
            <a:r>
              <a:rPr lang="en-US" altLang="zh-TW" sz="5400" kern="0" spc="500" dirty="0">
                <a:solidFill>
                  <a:schemeClr val="accent3">
                    <a:lumMod val="25000"/>
                  </a:schemeClr>
                </a:solidFill>
                <a:latin typeface="Calibri"/>
                <a:cs typeface="Calibri"/>
                <a:sym typeface="Calibri"/>
              </a:rPr>
              <a:t>&amp;</a:t>
            </a:r>
            <a:r>
              <a:rPr lang="zh-TW" altLang="en-US" sz="5400" kern="0" spc="500" dirty="0">
                <a:solidFill>
                  <a:schemeClr val="accent3">
                    <a:lumMod val="25000"/>
                  </a:schemeClr>
                </a:solidFill>
                <a:latin typeface="Calibri"/>
                <a:cs typeface="Calibri"/>
                <a:sym typeface="Calibri"/>
              </a:rPr>
              <a:t>前處理技巧</a:t>
            </a:r>
            <a:br>
              <a:rPr kumimoji="0" lang="en-US" altLang="zh-TW" sz="5400" b="0" i="0" u="none" strike="noStrike" kern="0" cap="none" spc="500" normalizeH="0" noProof="0" dirty="0">
                <a:ln>
                  <a:noFill/>
                </a:ln>
                <a:solidFill>
                  <a:schemeClr val="accent3">
                    <a:lumMod val="25000"/>
                  </a:schemeClr>
                </a:solidFill>
                <a:effectLst/>
                <a:uLnTx/>
                <a:uFillTx/>
                <a:latin typeface="Calibri"/>
                <a:cs typeface="Calibri"/>
                <a:sym typeface="Calibri"/>
              </a:rPr>
            </a:br>
            <a:r>
              <a:rPr kumimoji="0" lang="en-US" altLang="zh-TW" sz="3200" b="0" i="0" u="none" strike="noStrike" kern="0" cap="none" spc="100" normalizeH="0" noProof="0" dirty="0">
                <a:ln>
                  <a:noFill/>
                </a:ln>
                <a:solidFill>
                  <a:schemeClr val="accent3">
                    <a:lumMod val="25000"/>
                  </a:schemeClr>
                </a:solidFill>
                <a:effectLst/>
                <a:uLnTx/>
                <a:uFillTx/>
                <a:latin typeface="Calibri"/>
                <a:cs typeface="Calibri"/>
                <a:sym typeface="Calibri"/>
              </a:rPr>
              <a:t>Example : </a:t>
            </a:r>
            <a:r>
              <a:rPr kumimoji="0" lang="zh-TW" altLang="en-US" sz="3200" b="0" i="0" u="none" strike="noStrike" kern="0" cap="none" spc="500" normalizeH="0" noProof="0" dirty="0">
                <a:ln>
                  <a:noFill/>
                </a:ln>
                <a:solidFill>
                  <a:schemeClr val="accent3">
                    <a:lumMod val="25000"/>
                  </a:schemeClr>
                </a:solidFill>
                <a:effectLst/>
                <a:uLnTx/>
                <a:uFillTx/>
                <a:latin typeface="Calibri"/>
                <a:cs typeface="Calibri"/>
                <a:sym typeface="Calibri"/>
              </a:rPr>
              <a:t>鳶尾花朵 </a:t>
            </a:r>
            <a:endParaRPr kumimoji="0" lang="en-TW" sz="2400" b="0" i="0" u="none" strike="noStrike" kern="0" cap="none" spc="500" normalizeH="0" noProof="0" dirty="0">
              <a:ln>
                <a:noFill/>
              </a:ln>
              <a:solidFill>
                <a:schemeClr val="accent3">
                  <a:lumMod val="25000"/>
                </a:schemeClr>
              </a:solidFill>
              <a:effectLst/>
              <a:uLnTx/>
              <a:uFillTx/>
            </a:endParaRPr>
          </a:p>
        </p:txBody>
      </p:sp>
    </p:spTree>
    <p:extLst>
      <p:ext uri="{BB962C8B-B14F-4D97-AF65-F5344CB8AC3E}">
        <p14:creationId xmlns:p14="http://schemas.microsoft.com/office/powerpoint/2010/main" val="4022915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主题">
  <a:themeElements>
    <a:clrScheme name="物流行业公司年终总结.pptx">
      <a:dk1>
        <a:srgbClr val="000000"/>
      </a:dk1>
      <a:lt1>
        <a:srgbClr val="FFFFFF"/>
      </a:lt1>
      <a:dk2>
        <a:srgbClr val="000000"/>
      </a:dk2>
      <a:lt2>
        <a:srgbClr val="FFFFFF"/>
      </a:lt2>
      <a:accent1>
        <a:srgbClr val="D2A66C"/>
      </a:accent1>
      <a:accent2>
        <a:srgbClr val="E6CDAD"/>
      </a:accent2>
      <a:accent3>
        <a:srgbClr val="F2ECE1"/>
      </a:accent3>
      <a:accent4>
        <a:srgbClr val="FBFAF6"/>
      </a:accent4>
      <a:accent5>
        <a:srgbClr val="4472C4"/>
      </a:accent5>
      <a:accent6>
        <a:srgbClr val="70AD47"/>
      </a:accent6>
      <a:hlink>
        <a:srgbClr val="0563C1"/>
      </a:hlink>
      <a:folHlink>
        <a:srgbClr val="954F72"/>
      </a:folHlink>
    </a:clrScheme>
    <a:fontScheme name="自定义 11">
      <a:majorFont>
        <a:latin typeface="Arial"/>
        <a:ea typeface="微软雅黑"/>
        <a:cs typeface=""/>
      </a:majorFont>
      <a:minorFont>
        <a:latin typeface="Arial"/>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lnSpc>
            <a:spcPct val="130000"/>
          </a:lnSpc>
          <a:defRPr sz="1200" dirty="0">
            <a:latin typeface="微软雅黑" panose="020B0503020204020204" pitchFamily="34" charset="-122"/>
            <a:ea typeface="微软雅黑" panose="020B0503020204020204" pitchFamily="34" charset="-122"/>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nSpc>
            <a:spcPct val="130000"/>
          </a:lnSpc>
          <a:spcBef>
            <a:spcPts val="600"/>
          </a:spcBef>
          <a:defRPr sz="1200" kern="0" dirty="0">
            <a:latin typeface="微软雅黑" panose="020B0503020204020204" pitchFamily="34" charset="-122"/>
            <a:ea typeface="微软雅黑" panose="020B0503020204020204" pitchFamily="34" charset="-122"/>
            <a:cs typeface="+mn-ea"/>
            <a:sym typeface="+mn-lt"/>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主题">
    <a:dk1>
      <a:srgbClr val="000000"/>
    </a:dk1>
    <a:lt1>
      <a:srgbClr val="FFFFFF"/>
    </a:lt1>
    <a:dk2>
      <a:srgbClr val="000000"/>
    </a:dk2>
    <a:lt2>
      <a:srgbClr val="FFFFFF"/>
    </a:lt2>
    <a:accent1>
      <a:srgbClr val="D2A66C"/>
    </a:accent1>
    <a:accent2>
      <a:srgbClr val="E6CDAD"/>
    </a:accent2>
    <a:accent3>
      <a:srgbClr val="F2ECE1"/>
    </a:accent3>
    <a:accent4>
      <a:srgbClr val="FBFAF6"/>
    </a:accent4>
    <a:accent5>
      <a:srgbClr val="4472C4"/>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主题">
    <a:dk1>
      <a:srgbClr val="000000"/>
    </a:dk1>
    <a:lt1>
      <a:srgbClr val="FFFFFF"/>
    </a:lt1>
    <a:dk2>
      <a:srgbClr val="000000"/>
    </a:dk2>
    <a:lt2>
      <a:srgbClr val="FFFFFF"/>
    </a:lt2>
    <a:accent1>
      <a:srgbClr val="D2A66C"/>
    </a:accent1>
    <a:accent2>
      <a:srgbClr val="E6CDAD"/>
    </a:accent2>
    <a:accent3>
      <a:srgbClr val="F2ECE1"/>
    </a:accent3>
    <a:accent4>
      <a:srgbClr val="FBFAF6"/>
    </a:accent4>
    <a:accent5>
      <a:srgbClr val="4472C4"/>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Office Theme</Template>
  <TotalTime>907</TotalTime>
  <Words>1281</Words>
  <Application>Microsoft Macintosh PowerPoint</Application>
  <PresentationFormat>Widescreen</PresentationFormat>
  <Paragraphs>113</Paragraphs>
  <Slides>20</Slides>
  <Notes>10</Notes>
  <HiddenSlides>0</HiddenSlides>
  <MMClips>0</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20</vt:i4>
      </vt:variant>
    </vt:vector>
  </HeadingPairs>
  <TitlesOfParts>
    <vt:vector size="34" baseType="lpstr">
      <vt:lpstr>等线</vt:lpstr>
      <vt:lpstr>medium-content-serif-font</vt:lpstr>
      <vt:lpstr>Microsoft YaHei</vt:lpstr>
      <vt:lpstr>Microsoft YaHei</vt:lpstr>
      <vt:lpstr>Segoe UI Light</vt:lpstr>
      <vt:lpstr>Arial</vt:lpstr>
      <vt:lpstr>Calibri</vt:lpstr>
      <vt:lpstr>Century Gothic</vt:lpstr>
      <vt:lpstr>Helvetica Neue</vt:lpstr>
      <vt:lpstr>Helvetica Neue Bold Condensed</vt:lpstr>
      <vt:lpstr>Roboto</vt:lpstr>
      <vt:lpstr>Verdana</vt:lpstr>
      <vt:lpstr>Office 主题</vt:lpstr>
      <vt:lpstr>OfficePLUS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
  <dc:creator>OfficePLUS</dc:creator>
  <cp:keywords/>
  <dc:description/>
  <cp:lastModifiedBy>Microsoft Office User</cp:lastModifiedBy>
  <cp:revision>140</cp:revision>
  <dcterms:created xsi:type="dcterms:W3CDTF">2015-08-18T02:51:41Z</dcterms:created>
  <dcterms:modified xsi:type="dcterms:W3CDTF">2020-09-07T06:21:00Z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v-yunxl@microsoft.com</vt:lpwstr>
  </property>
  <property fmtid="{D5CDD505-2E9C-101B-9397-08002B2CF9AE}" pid="5" name="MSIP_Label_f42aa342-8706-4288-bd11-ebb85995028c_SetDate">
    <vt:lpwstr>2017-12-21T07:17:40.1180020Z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